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80" r:id="rId15"/>
    <p:sldId id="270" r:id="rId16"/>
    <p:sldId id="271" r:id="rId17"/>
    <p:sldId id="272" r:id="rId18"/>
    <p:sldId id="273" r:id="rId19"/>
    <p:sldId id="281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Pinar-DS1-FD Black" pitchFamily="2" charset="-78"/>
      <p:bold r:id="rId26"/>
    </p:embeddedFont>
    <p:embeddedFont>
      <p:font typeface="B Titr" panose="00000700000000000000" pitchFamily="2" charset="-78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707070"/>
    <a:srgbClr val="0E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374" autoAdjust="0"/>
  </p:normalViewPr>
  <p:slideViewPr>
    <p:cSldViewPr snapToGrid="0" snapToObjects="1">
      <p:cViewPr varScale="1">
        <p:scale>
          <a:sx n="74" d="100"/>
          <a:sy n="74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1.png"/><Relationship Id="rId2" Type="http://schemas.openxmlformats.org/officeDocument/2006/relationships/image" Target="../media/image5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5" Type="http://schemas.openxmlformats.org/officeDocument/2006/relationships/image" Target="../media/image17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60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87.png"/><Relationship Id="rId12" Type="http://schemas.openxmlformats.org/officeDocument/2006/relationships/image" Target="../media/image8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0.png"/><Relationship Id="rId5" Type="http://schemas.openxmlformats.org/officeDocument/2006/relationships/image" Target="../media/image65.png"/><Relationship Id="rId10" Type="http://schemas.openxmlformats.org/officeDocument/2006/relationships/image" Target="../media/image90.png"/><Relationship Id="rId4" Type="http://schemas.openxmlformats.org/officeDocument/2006/relationships/image" Target="../media/image76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22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5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1.png"/><Relationship Id="rId1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91.pn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openxmlformats.org/officeDocument/2006/relationships/image" Target="../media/image69.png"/><Relationship Id="rId12" Type="http://schemas.openxmlformats.org/officeDocument/2006/relationships/image" Target="../media/image1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91.png"/><Relationship Id="rId5" Type="http://schemas.openxmlformats.org/officeDocument/2006/relationships/image" Target="../media/image115.png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5.png"/><Relationship Id="rId1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6.png"/><Relationship Id="rId7" Type="http://schemas.openxmlformats.org/officeDocument/2006/relationships/image" Target="../media/image113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122.png"/><Relationship Id="rId10" Type="http://schemas.openxmlformats.org/officeDocument/2006/relationships/image" Target="../media/image5.png"/><Relationship Id="rId4" Type="http://schemas.openxmlformats.org/officeDocument/2006/relationships/image" Target="../media/image69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60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8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6.png"/><Relationship Id="rId18" Type="http://schemas.openxmlformats.org/officeDocument/2006/relationships/image" Target="../media/image151.png"/><Relationship Id="rId3" Type="http://schemas.openxmlformats.org/officeDocument/2006/relationships/image" Target="../media/image128.png"/><Relationship Id="rId7" Type="http://schemas.openxmlformats.org/officeDocument/2006/relationships/image" Target="../media/image142.png"/><Relationship Id="rId12" Type="http://schemas.openxmlformats.org/officeDocument/2006/relationships/image" Target="../media/image82.png"/><Relationship Id="rId17" Type="http://schemas.openxmlformats.org/officeDocument/2006/relationships/image" Target="../media/image150.png"/><Relationship Id="rId2" Type="http://schemas.openxmlformats.org/officeDocument/2006/relationships/image" Target="../media/image30.png"/><Relationship Id="rId16" Type="http://schemas.openxmlformats.org/officeDocument/2006/relationships/image" Target="../media/image149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5" Type="http://schemas.openxmlformats.org/officeDocument/2006/relationships/image" Target="../media/image148.png"/><Relationship Id="rId10" Type="http://schemas.openxmlformats.org/officeDocument/2006/relationships/image" Target="../media/image137.png"/><Relationship Id="rId19" Type="http://schemas.openxmlformats.org/officeDocument/2006/relationships/image" Target="../media/image152.png"/><Relationship Id="rId4" Type="http://schemas.openxmlformats.org/officeDocument/2006/relationships/image" Target="../media/image135.png"/><Relationship Id="rId9" Type="http://schemas.openxmlformats.org/officeDocument/2006/relationships/image" Target="../media/image144.png"/><Relationship Id="rId14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2.png"/><Relationship Id="rId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62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1.png"/><Relationship Id="rId17" Type="http://schemas.openxmlformats.org/officeDocument/2006/relationships/image" Target="../media/image151.png"/><Relationship Id="rId2" Type="http://schemas.openxmlformats.org/officeDocument/2006/relationships/image" Target="../media/image153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11" Type="http://schemas.openxmlformats.org/officeDocument/2006/relationships/image" Target="../media/image160.png"/><Relationship Id="rId5" Type="http://schemas.openxmlformats.org/officeDocument/2006/relationships/image" Target="../media/image156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155.png"/><Relationship Id="rId9" Type="http://schemas.openxmlformats.org/officeDocument/2006/relationships/image" Target="../media/image118.png"/><Relationship Id="rId14" Type="http://schemas.openxmlformats.org/officeDocument/2006/relationships/image" Target="../media/image1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3.png"/><Relationship Id="rId3" Type="http://schemas.openxmlformats.org/officeDocument/2006/relationships/image" Target="../media/image91.png"/><Relationship Id="rId7" Type="http://schemas.openxmlformats.org/officeDocument/2006/relationships/image" Target="../media/image164.png"/><Relationship Id="rId12" Type="http://schemas.openxmlformats.org/officeDocument/2006/relationships/image" Target="../media/image154.png"/><Relationship Id="rId2" Type="http://schemas.openxmlformats.org/officeDocument/2006/relationships/image" Target="../media/image166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2.png"/><Relationship Id="rId5" Type="http://schemas.openxmlformats.org/officeDocument/2006/relationships/image" Target="../media/image159.png"/><Relationship Id="rId15" Type="http://schemas.openxmlformats.org/officeDocument/2006/relationships/image" Target="../media/image155.png"/><Relationship Id="rId10" Type="http://schemas.openxmlformats.org/officeDocument/2006/relationships/image" Target="../media/image171.png"/><Relationship Id="rId4" Type="http://schemas.openxmlformats.org/officeDocument/2006/relationships/image" Target="../media/image167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.png"/><Relationship Id="rId7" Type="http://schemas.openxmlformats.org/officeDocument/2006/relationships/image" Target="../media/image1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1.png"/><Relationship Id="rId7" Type="http://schemas.openxmlformats.org/officeDocument/2006/relationships/image" Target="../media/image9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86.png"/><Relationship Id="rId10" Type="http://schemas.openxmlformats.org/officeDocument/2006/relationships/image" Target="../media/image190.png"/><Relationship Id="rId4" Type="http://schemas.openxmlformats.org/officeDocument/2006/relationships/image" Target="../media/image187.png"/><Relationship Id="rId9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openxmlformats.org/officeDocument/2006/relationships/image" Target="../media/image4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1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" y="0"/>
            <a:ext cx="12191695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1F3F">
                  <a:alpha val="85000"/>
                </a:srgbClr>
              </a:gs>
              <a:gs pos="100000">
                <a:srgbClr val="800020">
                  <a:alpha val="75000"/>
                </a:srgbClr>
              </a:gs>
            </a:gsLst>
            <a:lin ang="81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175" y="1697337"/>
            <a:ext cx="5227650" cy="739177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4940"/>
              </a:lnSpc>
              <a:spcBef>
                <a:spcPts val="0"/>
              </a:spcBef>
              <a:spcAft>
                <a:spcPts val="1300"/>
              </a:spcAft>
            </a:pPr>
            <a:r>
              <a:rPr sz="3827" b="1">
                <a:solidFill>
                  <a:srgbClr val="FFFFFF"/>
                </a:solidFill>
              </a:rPr>
              <a:t>کتاب ایران بین دو انقلاب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4571" y="2586511"/>
            <a:ext cx="2242858" cy="48013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2600"/>
              </a:spcAft>
            </a:pPr>
            <a:r>
              <a:rPr sz="2400" b="1">
                <a:solidFill>
                  <a:srgbClr val="F8F4E6"/>
                </a:solidFill>
              </a:rPr>
              <a:t>توسعه ناهمگون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657" y="3099288"/>
            <a:ext cx="2792688" cy="38779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b="0" smtClean="0">
                <a:solidFill>
                  <a:srgbClr val="FFFFFF"/>
                </a:solidFill>
              </a:rPr>
              <a:t>نویسنده</a:t>
            </a:r>
            <a:r>
              <a:rPr lang="fa-IR" b="0" smtClean="0">
                <a:solidFill>
                  <a:srgbClr val="FFFFFF"/>
                </a:solidFill>
              </a:rPr>
              <a:t>:‌ ‌</a:t>
            </a:r>
            <a:r>
              <a:rPr b="0" smtClean="0">
                <a:solidFill>
                  <a:srgbClr val="FFFFFF"/>
                </a:solidFill>
              </a:rPr>
              <a:t>یرواند </a:t>
            </a:r>
            <a:r>
              <a:rPr b="0">
                <a:solidFill>
                  <a:srgbClr val="FFFFFF"/>
                </a:solidFill>
              </a:rPr>
              <a:t>آبراهامیان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5724" y="4082024"/>
            <a:ext cx="2720553" cy="38779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>
                <a:solidFill>
                  <a:srgbClr val="FFFFFF"/>
                </a:solidFill>
              </a:rPr>
              <a:t>ارائه دهنده</a:t>
            </a:r>
            <a:r>
              <a:rPr lang="fa-IR" smtClean="0">
                <a:solidFill>
                  <a:srgbClr val="FFFFFF"/>
                </a:solidFill>
              </a:rPr>
              <a:t>: مهدی دهقانی</a:t>
            </a:r>
            <a:endParaRPr lang="fa-IR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725" y="4485828"/>
            <a:ext cx="2292551" cy="38779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mtClean="0">
                <a:solidFill>
                  <a:srgbClr val="FFFFFF"/>
                </a:solidFill>
              </a:rPr>
              <a:t>دانشگاه </a:t>
            </a:r>
            <a:r>
              <a:rPr lang="fa-IR">
                <a:solidFill>
                  <a:srgbClr val="FFFFFF"/>
                </a:solidFill>
              </a:rPr>
              <a:t>باهنر </a:t>
            </a:r>
            <a:r>
              <a:rPr lang="fa-IR" smtClean="0">
                <a:solidFill>
                  <a:srgbClr val="FFFFFF"/>
                </a:solidFill>
              </a:rPr>
              <a:t>اصفهان</a:t>
            </a:r>
            <a:endParaRPr lang="fa-IR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1232" y="5082817"/>
            <a:ext cx="1109536" cy="38779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fa-IR" smtClean="0">
                <a:solidFill>
                  <a:srgbClr val="FFFFFF"/>
                </a:solidFill>
              </a:rPr>
              <a:t>پاییز ۱۴۰۴</a:t>
            </a:r>
            <a:endParaRPr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951976" y="123157"/>
            <a:ext cx="2287742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قیام خرداد ۱۳۴۲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62420" y="1143000"/>
            <a:ext cx="6457788" cy="5293895"/>
          </a:xfrm>
          <a:prstGeom prst="roundRect">
            <a:avLst>
              <a:gd name="adj" fmla="val 353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8723" y="1619250"/>
            <a:ext cx="190495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7872" y="1416374"/>
            <a:ext cx="109510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نماد بی‌ثباتی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00539" y="2162174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476" y="2466975"/>
            <a:ext cx="285742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85653" y="2264284"/>
            <a:ext cx="122495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تظاهرات گسترده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00796" y="2598032"/>
            <a:ext cx="2109808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ریختن </a:t>
            </a:r>
            <a:r>
              <a:rPr sz="956" b="1">
                <a:solidFill>
                  <a:srgbClr val="0E0091"/>
                </a:solidFill>
              </a:rPr>
              <a:t>هزاران نفر</a:t>
            </a:r>
            <a:r>
              <a:rPr sz="956" b="0">
                <a:solidFill>
                  <a:srgbClr val="555555"/>
                </a:solidFill>
              </a:rPr>
              <a:t> به خیابان‌ها علیه شاه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00539" y="3181350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9199" y="3486150"/>
            <a:ext cx="200019" cy="22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97775" y="3283460"/>
            <a:ext cx="79855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زمان وقوع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5734" y="3617207"/>
            <a:ext cx="146059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خرداد ۱۳۴۲ (اوایل محرم)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00539" y="4210049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3476" y="4505325"/>
            <a:ext cx="285742" cy="228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82447" y="4312159"/>
            <a:ext cx="1228157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مشارکت کنندگان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25728" y="4645907"/>
            <a:ext cx="118487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اقشار مختلف جامعه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229594" y="5372100"/>
            <a:ext cx="1152496" cy="457200"/>
          </a:xfrm>
          <a:prstGeom prst="roundRect">
            <a:avLst>
              <a:gd name="adj" fmla="val 4166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0355726" y="5442708"/>
            <a:ext cx="78572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E0091"/>
                </a:solidFill>
              </a:rPr>
              <a:t> مغازه‌داران 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67773" y="5524499"/>
            <a:ext cx="171445" cy="1524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981850" y="5372100"/>
            <a:ext cx="1095347" cy="457200"/>
          </a:xfrm>
          <a:prstGeom prst="roundRect">
            <a:avLst>
              <a:gd name="adj" fmla="val 4166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106938" y="5442708"/>
            <a:ext cx="72962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E0091"/>
                </a:solidFill>
              </a:rPr>
              <a:t> روحانیون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53356" y="5524499"/>
            <a:ext cx="190495" cy="152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800779" y="5372100"/>
            <a:ext cx="1038199" cy="457200"/>
          </a:xfrm>
          <a:prstGeom prst="roundRect">
            <a:avLst>
              <a:gd name="adj" fmla="val 4166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900779" y="5442708"/>
            <a:ext cx="697563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E0091"/>
                </a:solidFill>
              </a:rPr>
              <a:t> کارمندان 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24661" y="5524499"/>
            <a:ext cx="171445" cy="1524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6714957" y="5372100"/>
            <a:ext cx="942951" cy="457200"/>
          </a:xfrm>
          <a:prstGeom prst="roundRect">
            <a:avLst>
              <a:gd name="adj" fmla="val 4166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816700" y="5442708"/>
            <a:ext cx="61260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956" b="0">
                <a:solidFill>
                  <a:srgbClr val="0E0091"/>
                </a:solidFill>
              </a:rPr>
              <a:t> کارگران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1485" y="1143000"/>
            <a:ext cx="4305192" cy="5293895"/>
          </a:xfrm>
          <a:prstGeom prst="roundRect">
            <a:avLst>
              <a:gd name="adj" fmla="val 53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4162320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95667" y="1619250"/>
            <a:ext cx="219069" cy="95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53569" y="1416374"/>
            <a:ext cx="86587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رهبر قیام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9604" y="2162174"/>
            <a:ext cx="3828954" cy="1143000"/>
          </a:xfrm>
          <a:prstGeom prst="roundRect">
            <a:avLst>
              <a:gd name="adj" fmla="val 2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3686082" y="2352675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05152" y="2543175"/>
            <a:ext cx="333366" cy="38099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746453" y="2405511"/>
            <a:ext cx="1749133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325"/>
              </a:spcAft>
            </a:pPr>
            <a:r>
              <a:rPr sz="1315" b="1">
                <a:solidFill>
                  <a:srgbClr val="0E0091"/>
                </a:solidFill>
              </a:rPr>
              <a:t>آیت‌الله روح‌الله خمینی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50035" y="2756658"/>
            <a:ext cx="154555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رهبر اصلی قیام خرداد ۱۳۴۲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09604" y="3495675"/>
            <a:ext cx="3828954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67093" y="3800475"/>
            <a:ext cx="228594" cy="228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639584" y="3597785"/>
            <a:ext cx="1484637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فراخوانی مردم توسط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64344" y="3931532"/>
            <a:ext cx="235987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اصناف، بازاریان، جبهه ملی و </a:t>
            </a:r>
            <a:r>
              <a:rPr sz="956" b="1">
                <a:solidFill>
                  <a:srgbClr val="0E0091"/>
                </a:solidFill>
              </a:rPr>
              <a:t>آیت‌الله خمینی</a:t>
            </a:r>
            <a:r>
              <a:rPr sz="956" b="0">
                <a:solidFill>
                  <a:srgbClr val="555555"/>
                </a:solidFill>
              </a:rPr>
              <a:t>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09604" y="4501313"/>
            <a:ext cx="3828954" cy="735717"/>
          </a:xfrm>
          <a:prstGeom prst="roundRect">
            <a:avLst>
              <a:gd name="adj" fmla="val 27272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7" name="Rounded Rectangle 46"/>
          <p:cNvSpPr/>
          <p:nvPr/>
        </p:nvSpPr>
        <p:spPr>
          <a:xfrm>
            <a:off x="4209944" y="4406063"/>
            <a:ext cx="285742" cy="285750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86142" y="4472738"/>
            <a:ext cx="133346" cy="152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952476" y="4707453"/>
            <a:ext cx="3543211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65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"من از طرف ملت ایران به شاه می‌گویم: ای جنایتکار! ای دزد! ای خائن! از کشور ما برو!"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09604" y="5459828"/>
            <a:ext cx="3828954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267093" y="5764629"/>
            <a:ext cx="228594" cy="228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309639" y="5561938"/>
            <a:ext cx="81458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نتیجه قیام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64344" y="5895686"/>
            <a:ext cx="235987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بی‌اثر بودن تلاش‌های شاه برای کنترل اوضاع</a:t>
            </a:r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43581" y="5517832"/>
            <a:ext cx="228594" cy="16573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05861" y="1505571"/>
            <a:ext cx="266693" cy="246407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286141" y="1499554"/>
            <a:ext cx="266693" cy="21741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1695" cy="8572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ظهور آیت‌الله خمینی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143000"/>
            <a:ext cx="5381490" cy="5238749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29674" y="1619250"/>
            <a:ext cx="238119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43315" y="1416374"/>
            <a:ext cx="181966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پایگاه اجتماعی خمینی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29614" y="2162174"/>
            <a:ext cx="952476" cy="9524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6307" y="2400300"/>
            <a:ext cx="419089" cy="476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47318" y="2283149"/>
            <a:ext cx="189180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325"/>
              </a:spcAft>
            </a:pPr>
            <a:r>
              <a:rPr sz="1435" b="1">
                <a:solidFill>
                  <a:srgbClr val="0E0091"/>
                </a:solidFill>
              </a:rPr>
              <a:t>آیت‌الله روح‌الله خمینی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439" y="2662871"/>
            <a:ext cx="139967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رهبر قیام خرداد ۱۳۴۲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000899" y="3305174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858228" y="34480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3000" y="3562349"/>
            <a:ext cx="171445" cy="15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81970" y="3505199"/>
            <a:ext cx="533386" cy="2571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بازرگانان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76838" y="3305174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8334166" y="34480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8463" y="3562349"/>
            <a:ext cx="152396" cy="152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48323" y="3505199"/>
            <a:ext cx="1142971" cy="2571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زمین‌داران کوچک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00899" y="4114800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10858228" y="4257675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53476" y="4371975"/>
            <a:ext cx="190495" cy="152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24761" y="4324349"/>
            <a:ext cx="1190595" cy="2571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روحانیون معمولی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76838" y="4114800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334166" y="4257675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8939" y="4371975"/>
            <a:ext cx="171445" cy="152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24541" y="4324349"/>
            <a:ext cx="866753" cy="257175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طبقات سنتی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1485" y="1143000"/>
            <a:ext cx="5381490" cy="5238749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5238619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91015" y="1619250"/>
            <a:ext cx="171445" cy="95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74103" y="1416374"/>
            <a:ext cx="202164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فارغ شدن از محدودیت‌ها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09604" y="2162174"/>
            <a:ext cx="4905252" cy="1047749"/>
          </a:xfrm>
          <a:prstGeom prst="roundRect">
            <a:avLst>
              <a:gd name="adj" fmla="val 18181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3391" y="2305049"/>
            <a:ext cx="228594" cy="228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2476" y="2305049"/>
            <a:ext cx="4248043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درگذشت آیت‌الله بروجردی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2476" y="2617802"/>
            <a:ext cx="4248043" cy="46987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پس از درگذشت </a:t>
            </a:r>
            <a:r>
              <a:rPr sz="956" b="1">
                <a:solidFill>
                  <a:srgbClr val="0E0091"/>
                </a:solidFill>
              </a:rPr>
              <a:t>پشتیبان مهم شاه</a:t>
            </a:r>
            <a:r>
              <a:rPr sz="956" b="0">
                <a:solidFill>
                  <a:srgbClr val="555555"/>
                </a:solidFill>
              </a:rPr>
              <a:t> در دهه ۱۳۳۰، خمینی از محدودیت‌های سیاسی رها شد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9604" y="3352800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00539" y="3495675"/>
            <a:ext cx="171445" cy="228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52476" y="3495675"/>
            <a:ext cx="4305192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تغییر خط مشی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02702" y="3788657"/>
            <a:ext cx="315496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956" b="0" smtClean="0">
                <a:solidFill>
                  <a:srgbClr val="555555"/>
                </a:solidFill>
              </a:rPr>
              <a:t> </a:t>
            </a:r>
            <a:r>
              <a:rPr sz="956" b="0" smtClean="0">
                <a:solidFill>
                  <a:srgbClr val="555555"/>
                </a:solidFill>
              </a:rPr>
              <a:t>با </a:t>
            </a:r>
            <a:r>
              <a:rPr sz="956" b="0">
                <a:solidFill>
                  <a:srgbClr val="555555"/>
                </a:solidFill>
              </a:rPr>
              <a:t>دوری جستن از مباحث قبلی </a:t>
            </a:r>
            <a:r>
              <a:rPr sz="956" b="0" smtClean="0">
                <a:solidFill>
                  <a:srgbClr val="555555"/>
                </a:solidFill>
              </a:rPr>
              <a:t>(</a:t>
            </a:r>
            <a:r>
              <a:rPr sz="956" b="0">
                <a:solidFill>
                  <a:srgbClr val="555555"/>
                </a:solidFill>
              </a:rPr>
              <a:t>حق رأی زنان، اصلاحات ارضی)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09604" y="4324349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3391" y="4467224"/>
            <a:ext cx="228594" cy="228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52476" y="4467224"/>
            <a:ext cx="4248043" cy="2857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پرداختن به مسائل خشم‌آور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16460" y="4760207"/>
            <a:ext cx="2884059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تمرکز بر موضوعاتی که </a:t>
            </a:r>
            <a:r>
              <a:rPr sz="956" b="1">
                <a:solidFill>
                  <a:srgbClr val="0E0091"/>
                </a:solidFill>
              </a:rPr>
              <a:t>خشم توده مردم</a:t>
            </a:r>
            <a:r>
              <a:rPr sz="956" b="0">
                <a:solidFill>
                  <a:srgbClr val="555555"/>
                </a:solidFill>
              </a:rPr>
              <a:t> را برمی‌انگیخت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09604" y="5267820"/>
            <a:ext cx="4905252" cy="933449"/>
          </a:xfrm>
          <a:prstGeom prst="roundRect">
            <a:avLst>
              <a:gd name="adj" fmla="val 2448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5286242" y="5196633"/>
            <a:ext cx="285742" cy="285750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62440" y="5239245"/>
            <a:ext cx="133346" cy="152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00099" y="5521586"/>
            <a:ext cx="4524261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560"/>
              </a:lnSpc>
              <a:spcBef>
                <a:spcPts val="65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"خمینی با تکیه بر پایگاه اجتماعی خود، توانست رهبری قیام را بر عهده بگیرد و آن را به اوج برساند"</a:t>
            </a:r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023019" y="1514475"/>
            <a:ext cx="228594" cy="22860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02693" y="1514475"/>
            <a:ext cx="348087" cy="1914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18654" y="198692"/>
            <a:ext cx="4554387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تحلیل آبراهامیان: توسعه نامتوازن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124948"/>
            <a:ext cx="5286242" cy="5468353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667733" y="129037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1079" y="1447174"/>
            <a:ext cx="304792" cy="257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5042" y="1391911"/>
            <a:ext cx="1462195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0E0091"/>
                </a:solidFill>
              </a:rPr>
              <a:t>رد تفاسیر رایج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461" y="1978676"/>
            <a:ext cx="4714757" cy="1343025"/>
          </a:xfrm>
          <a:prstGeom prst="roundRect">
            <a:avLst>
              <a:gd name="adj" fmla="val 1702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2030" y="2208312"/>
            <a:ext cx="266693" cy="188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7972" y="2179283"/>
            <a:ext cx="1991186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E0091"/>
                </a:solidFill>
              </a:rPr>
              <a:t>نوسازی بیش از حد شتابان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4957" y="2578270"/>
            <a:ext cx="3924201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نادرست دانستن تفسیری که انقلاب را نتیجه تحولات سریع و ناگهانی می‌داند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24461" y="3512201"/>
            <a:ext cx="4714757" cy="1343025"/>
          </a:xfrm>
          <a:prstGeom prst="roundRect">
            <a:avLst>
              <a:gd name="adj" fmla="val 1702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2030" y="3763579"/>
            <a:ext cx="266693" cy="144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67106" y="3712808"/>
            <a:ext cx="1172052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E0091"/>
                </a:solidFill>
              </a:rPr>
              <a:t>نوسازی ناکافی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4957" y="4111795"/>
            <a:ext cx="3924201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رد تفسیری که معتقد بود اصلاحات به اندازه کافی پیش نرفته بود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24461" y="5045727"/>
            <a:ext cx="4714757" cy="1343025"/>
          </a:xfrm>
          <a:prstGeom prst="roundRect">
            <a:avLst>
              <a:gd name="adj" fmla="val 1702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2030" y="5256519"/>
            <a:ext cx="266693" cy="2261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25291" y="5246333"/>
            <a:ext cx="1713867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E0091"/>
                </a:solidFill>
              </a:rPr>
              <a:t>دست‌نشانده بودن شاه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4957" y="5645320"/>
            <a:ext cx="3924201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نادیده گرفتن تحلیل‌هایی که صرفاً شاه را عامل اصلی انقلاب می‌دانستند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1124948"/>
            <a:ext cx="5286242" cy="5468353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5095747" y="129037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9094" y="1463293"/>
            <a:ext cx="304792" cy="2256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48241" y="1391911"/>
            <a:ext cx="1257011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0E0091"/>
                </a:solidFill>
              </a:rPr>
              <a:t>تفسیر اصلی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2476" y="1967651"/>
            <a:ext cx="4714757" cy="1354050"/>
          </a:xfrm>
          <a:prstGeom prst="roundRect">
            <a:avLst>
              <a:gd name="adj" fmla="val 14201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2589176" y="2136711"/>
            <a:ext cx="1441356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435" b="1">
                <a:solidFill>
                  <a:srgbClr val="0E0091"/>
                </a:solidFill>
              </a:rPr>
              <a:t>علت وقوع انقلاب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0595" y="2615998"/>
            <a:ext cx="4238519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 نوسازی </a:t>
            </a:r>
            <a:r>
              <a:rPr sz="1315" b="1">
                <a:solidFill>
                  <a:srgbClr val="0E0091"/>
                </a:solidFill>
              </a:rPr>
              <a:t>اقتصادی-اجتماعی</a:t>
            </a:r>
            <a:r>
              <a:rPr sz="1315" b="0">
                <a:solidFill>
                  <a:srgbClr val="555555"/>
                </a:solidFill>
              </a:rPr>
              <a:t> در کنار ناتوانی در نوسازی </a:t>
            </a:r>
            <a:r>
              <a:rPr sz="1315" b="1">
                <a:solidFill>
                  <a:srgbClr val="0E0091"/>
                </a:solidFill>
              </a:rPr>
              <a:t>سیاسی</a:t>
            </a:r>
            <a:r>
              <a:rPr sz="1315" b="0">
                <a:solidFill>
                  <a:srgbClr val="555555"/>
                </a:solidFill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52476" y="3477106"/>
            <a:ext cx="4714757" cy="761999"/>
          </a:xfrm>
          <a:prstGeom prst="roundRect">
            <a:avLst>
              <a:gd name="adj" fmla="val 3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5000499" y="361998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6222" y="3740875"/>
            <a:ext cx="304792" cy="2344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78002" y="3710694"/>
            <a:ext cx="307962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بسته‌شدن راه‌های ارتباطی میان حکومت و مردم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52476" y="4429605"/>
            <a:ext cx="4714757" cy="895350"/>
          </a:xfrm>
          <a:prstGeom prst="roundRect">
            <a:avLst>
              <a:gd name="adj" fmla="val 2553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5000499" y="4639156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6222" y="4795219"/>
            <a:ext cx="304792" cy="1641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42971" y="4637855"/>
            <a:ext cx="3714657" cy="4788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افزایش شکاف میان گروه‌های حاکم و نیروهای مدرن اجتماعی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60436" y="5496406"/>
            <a:ext cx="4714757" cy="761999"/>
          </a:xfrm>
          <a:prstGeom prst="roundRect">
            <a:avLst>
              <a:gd name="adj" fmla="val 3000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5000499" y="565833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6222" y="5773363"/>
            <a:ext cx="304792" cy="2461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644953" y="5749043"/>
            <a:ext cx="321267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عدم تعادل بین توسعه اقتصادی و ساختار سیاسی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87633" y="198692"/>
            <a:ext cx="5216428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جهش درآمدهای نفتی و تزریق به اقتصاد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81470" y="1257300"/>
            <a:ext cx="6343491" cy="5219700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667733" y="154305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1079" y="1746738"/>
            <a:ext cx="304792" cy="164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6556" y="1644583"/>
            <a:ext cx="1080681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0E0091"/>
                </a:solidFill>
              </a:rPr>
              <a:t>رشد درآمد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53276" y="3276599"/>
            <a:ext cx="1552536" cy="5524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705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E0091"/>
                </a:solidFill>
              </a:rPr>
              <a:t>۵۵۵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4746" y="3877255"/>
            <a:ext cx="1569597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325"/>
              </a:spcBef>
              <a:spcAft>
                <a:spcPts val="0"/>
              </a:spcAft>
            </a:pPr>
            <a:r>
              <a:rPr lang="fa-IR" sz="1315" b="0" smtClean="0">
                <a:solidFill>
                  <a:srgbClr val="555555"/>
                </a:solidFill>
              </a:rPr>
              <a:t> </a:t>
            </a:r>
            <a:r>
              <a:rPr sz="1315" b="0" smtClean="0">
                <a:solidFill>
                  <a:srgbClr val="555555"/>
                </a:solidFill>
              </a:rPr>
              <a:t>میلیون </a:t>
            </a:r>
            <a:r>
              <a:rPr sz="1315" b="0">
                <a:solidFill>
                  <a:srgbClr val="555555"/>
                </a:solidFill>
              </a:rPr>
              <a:t>دلار (۱۳۴۲)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15097" y="3574381"/>
            <a:ext cx="457188" cy="318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00619" y="3276599"/>
            <a:ext cx="1533486" cy="5524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3705"/>
              </a:lnSpc>
              <a:spcBef>
                <a:spcPts val="0"/>
              </a:spcBef>
              <a:spcAft>
                <a:spcPts val="0"/>
              </a:spcAft>
            </a:pPr>
            <a:r>
              <a:rPr sz="2870" b="1">
                <a:solidFill>
                  <a:srgbClr val="0E0091"/>
                </a:solidFill>
              </a:rPr>
              <a:t>۲۰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9396" y="3877255"/>
            <a:ext cx="1535933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325"/>
              </a:spcBef>
              <a:spcAft>
                <a:spcPts val="0"/>
              </a:spcAft>
            </a:pPr>
            <a:r>
              <a:rPr lang="fa-IR" sz="1315" b="0" smtClean="0">
                <a:solidFill>
                  <a:srgbClr val="555555"/>
                </a:solidFill>
              </a:rPr>
              <a:t> </a:t>
            </a:r>
            <a:r>
              <a:rPr sz="1315" b="0" smtClean="0">
                <a:solidFill>
                  <a:srgbClr val="555555"/>
                </a:solidFill>
              </a:rPr>
              <a:t>میلیارد </a:t>
            </a:r>
            <a:r>
              <a:rPr sz="1315" b="0">
                <a:solidFill>
                  <a:srgbClr val="555555"/>
                </a:solidFill>
              </a:rPr>
              <a:t>دلار (۱۳۵۵)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05432" y="4676775"/>
            <a:ext cx="3295567" cy="590549"/>
          </a:xfrm>
          <a:prstGeom prst="roundRect">
            <a:avLst>
              <a:gd name="adj" fmla="val 2580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993741" y="4824637"/>
            <a:ext cx="271894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130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پس از </a:t>
            </a:r>
            <a:r>
              <a:rPr sz="1196" b="1">
                <a:solidFill>
                  <a:srgbClr val="0E0091"/>
                </a:solidFill>
              </a:rPr>
              <a:t>چهار برابر شدن</a:t>
            </a:r>
            <a:r>
              <a:rPr sz="1196" b="0">
                <a:solidFill>
                  <a:srgbClr val="555555"/>
                </a:solidFill>
              </a:rPr>
              <a:t> قیمت جهانی نفت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6733" y="1257300"/>
            <a:ext cx="4228994" cy="5219700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4038499" y="154305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845" y="1692519"/>
            <a:ext cx="304792" cy="2725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3366" y="1644583"/>
            <a:ext cx="1484637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0E0091"/>
                </a:solidFill>
              </a:rPr>
              <a:t>نحوه هزینه کرد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52476" y="2352675"/>
            <a:ext cx="3657508" cy="1057275"/>
          </a:xfrm>
          <a:prstGeom prst="roundRect">
            <a:avLst>
              <a:gd name="adj" fmla="val 2162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943251" y="26479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8974" y="2768111"/>
            <a:ext cx="304792" cy="2168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81328" y="2553281"/>
            <a:ext cx="191905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تزریق مقادیر هنگفت پول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9199" y="2915284"/>
            <a:ext cx="2201180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به بخش‌های مولد اقتصاد جامعه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2476" y="3600450"/>
            <a:ext cx="3657508" cy="1057275"/>
          </a:xfrm>
          <a:prstGeom prst="roundRect">
            <a:avLst>
              <a:gd name="adj" fmla="val 2162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3943251" y="38862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8974" y="4016619"/>
            <a:ext cx="304792" cy="2344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75529" y="3801055"/>
            <a:ext cx="2024850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بانک توسعه صنعت و معدن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9486" y="4163059"/>
            <a:ext cx="162089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کانال اصلی تزریق منابع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2476" y="4848225"/>
            <a:ext cx="3657508" cy="1057275"/>
          </a:xfrm>
          <a:prstGeom prst="roundRect">
            <a:avLst>
              <a:gd name="adj" fmla="val 2162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943251" y="51435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8974" y="5254869"/>
            <a:ext cx="304792" cy="2344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63081" y="5048830"/>
            <a:ext cx="1837298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شرکت‌های سهامی دولتی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79111" y="5410834"/>
            <a:ext cx="1821268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ابزار اجرای پروژه‌های بزرگ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3410689" y="198692"/>
            <a:ext cx="5370316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صنعتی‌سازی، زیرساخت و تحول روستاها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210144" y="1051236"/>
            <a:ext cx="5314817" cy="2926080"/>
          </a:xfrm>
          <a:prstGeom prst="roundRect">
            <a:avLst>
              <a:gd name="adj" fmla="val 63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10810604" y="1199207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1337320"/>
            <a:ext cx="266693" cy="2000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298511" y="1271517"/>
            <a:ext cx="1369221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توسعه زیربنایی</a:t>
            </a: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8248" y="1920250"/>
            <a:ext cx="228594" cy="12001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973329" y="1828491"/>
            <a:ext cx="297062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احداث سدهای بزرگ (</a:t>
            </a:r>
            <a:r>
              <a:rPr sz="1196" b="1">
                <a:solidFill>
                  <a:srgbClr val="0E0091"/>
                </a:solidFill>
              </a:rPr>
              <a:t>دزفول، کرج، منجیل</a:t>
            </a:r>
            <a:r>
              <a:rPr sz="1196" b="0">
                <a:solidFill>
                  <a:srgbClr val="555555"/>
                </a:solidFill>
              </a:rPr>
              <a:t>)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8248" y="2223976"/>
            <a:ext cx="228594" cy="17716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646864" y="2160793"/>
            <a:ext cx="129708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افزایش تولید برق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01855" y="2584071"/>
            <a:ext cx="445891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۰.۵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73052" y="3014903"/>
            <a:ext cx="1303497" cy="25789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میلیارد کیلووات ساعت</a:t>
            </a:r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715157" y="2792522"/>
            <a:ext cx="304792" cy="21687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504804" y="2584071"/>
            <a:ext cx="611000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۱۵.۵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58555" y="3014903"/>
            <a:ext cx="1303497" cy="25789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میلیارد کیلووات ساعت</a:t>
            </a:r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8248" y="3359985"/>
            <a:ext cx="228594" cy="21717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0005937" y="3316803"/>
            <a:ext cx="93801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توسعه بنادر</a:t>
            </a:r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58248" y="3669365"/>
            <a:ext cx="228594" cy="18573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478275" y="3610468"/>
            <a:ext cx="246567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احداث بیش از </a:t>
            </a:r>
            <a:r>
              <a:rPr sz="1196" b="1">
                <a:solidFill>
                  <a:srgbClr val="0E0091"/>
                </a:solidFill>
              </a:rPr>
              <a:t>۸۰۰ کیلومتر</a:t>
            </a:r>
            <a:r>
              <a:rPr sz="1196" b="0">
                <a:solidFill>
                  <a:srgbClr val="555555"/>
                </a:solidFill>
              </a:rPr>
              <a:t> راه‌آهن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66733" y="1051236"/>
            <a:ext cx="5314817" cy="2926080"/>
          </a:xfrm>
          <a:prstGeom prst="roundRect">
            <a:avLst>
              <a:gd name="adj" fmla="val 636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4" name="Rounded Rectangle 53"/>
          <p:cNvSpPr/>
          <p:nvPr/>
        </p:nvSpPr>
        <p:spPr>
          <a:xfrm>
            <a:off x="5257668" y="1199207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1965" y="1324275"/>
            <a:ext cx="266693" cy="22611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338319" y="1271517"/>
            <a:ext cx="1786002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انقلاب صنعتی کوچک</a:t>
            </a:r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5312" y="1917393"/>
            <a:ext cx="228594" cy="12572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50713" y="1828491"/>
            <a:ext cx="344030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افزایش سهم تولیدات صنعتی در تولید ناخالص ملی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46085" y="2406319"/>
            <a:ext cx="537263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۱۱٪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21477" y="2837150"/>
            <a:ext cx="1186479" cy="25789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سهم صنعت (۱۳۴۲)</a:t>
            </a:r>
          </a:p>
        </p:txBody>
      </p:sp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171745" y="2624294"/>
            <a:ext cx="304792" cy="21687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020096" y="2406319"/>
            <a:ext cx="617413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۱۷٪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36365" y="2837150"/>
            <a:ext cx="1184875" cy="25789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سهم صنعت (۱۳۵۵)</a:t>
            </a:r>
          </a:p>
        </p:txBody>
      </p: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05312" y="3249464"/>
            <a:ext cx="228594" cy="18573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385034" y="3190567"/>
            <a:ext cx="301550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توسعه صنایع مونتاژ و تولید کالاهای مصرفی</a:t>
            </a:r>
          </a:p>
        </p:txBody>
      </p: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05312" y="3663325"/>
            <a:ext cx="228594" cy="17716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896485" y="3600141"/>
            <a:ext cx="249452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رشد شهرنشینی و مهاجرت به شهرها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66733" y="4120425"/>
            <a:ext cx="10858228" cy="25379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9" name="Rounded Rectangle 68"/>
          <p:cNvSpPr/>
          <p:nvPr/>
        </p:nvSpPr>
        <p:spPr>
          <a:xfrm>
            <a:off x="10810604" y="4191122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915377" y="4327786"/>
            <a:ext cx="266693" cy="202923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878524" y="4263432"/>
            <a:ext cx="1789208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نتایج اصلاحات ارضی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191095" y="4716204"/>
            <a:ext cx="5095747" cy="552450"/>
          </a:xfrm>
          <a:prstGeom prst="roundRect">
            <a:avLst>
              <a:gd name="adj" fmla="val 2758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5377" y="4876224"/>
            <a:ext cx="228594" cy="19430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378685" y="4821613"/>
            <a:ext cx="242239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از بین رفتن زمین‌داران بزرگ قدیمی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191095" y="5334255"/>
            <a:ext cx="5095747" cy="552450"/>
          </a:xfrm>
          <a:prstGeom prst="roundRect">
            <a:avLst>
              <a:gd name="adj" fmla="val 2758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15377" y="5528564"/>
            <a:ext cx="228594" cy="12572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804536" y="5439664"/>
            <a:ext cx="399654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افزایش نسبت کشاورزان مستقل به </a:t>
            </a:r>
            <a:r>
              <a:rPr sz="1196" b="1">
                <a:solidFill>
                  <a:srgbClr val="0E0091"/>
                </a:solidFill>
              </a:rPr>
              <a:t>۷۶٪</a:t>
            </a:r>
            <a:r>
              <a:rPr sz="1196" b="0">
                <a:solidFill>
                  <a:srgbClr val="555555"/>
                </a:solidFill>
              </a:rPr>
              <a:t> جمعیت روستایی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191095" y="5939426"/>
            <a:ext cx="5095747" cy="552450"/>
          </a:xfrm>
          <a:prstGeom prst="roundRect">
            <a:avLst>
              <a:gd name="adj" fmla="val 27586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15377" y="6113734"/>
            <a:ext cx="228594" cy="16573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7827252" y="6044835"/>
            <a:ext cx="2973827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تشویق کشت تجاری و مدرن‌سازی کشاورزی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4852" y="4811454"/>
            <a:ext cx="5095747" cy="1676400"/>
          </a:xfrm>
          <a:prstGeom prst="roundRect">
            <a:avLst>
              <a:gd name="adj" fmla="val 9090"/>
            </a:avLst>
          </a:prstGeom>
          <a:solidFill>
            <a:srgbClr val="DC3545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701611" y="4971349"/>
            <a:ext cx="103579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DC3545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DC3545"/>
                </a:solidFill>
              </a:rPr>
              <a:t> نکته حیاتی </a:t>
            </a:r>
          </a:p>
        </p:txBody>
      </p: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629134" y="5009573"/>
            <a:ext cx="228594" cy="19430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47723" y="5400703"/>
            <a:ext cx="4810004" cy="4788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عدم موفقیت اصلاحات ارضی در اعطای زمین کافی برای تبدیل </a:t>
            </a:r>
            <a:r>
              <a:rPr sz="1196" b="1">
                <a:solidFill>
                  <a:srgbClr val="0E0091"/>
                </a:solidFill>
              </a:rPr>
              <a:t>۶۵٪</a:t>
            </a:r>
            <a:r>
              <a:rPr sz="1196" b="0">
                <a:solidFill>
                  <a:srgbClr val="555555"/>
                </a:solidFill>
              </a:rPr>
              <a:t> خانوارهای روستایی به کشاورزان توانا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741233" y="6045167"/>
            <a:ext cx="311649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65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زمین‌های تخصیص یافته کمتر از </a:t>
            </a:r>
            <a:r>
              <a:rPr sz="1196" b="1">
                <a:solidFill>
                  <a:srgbClr val="0E0091"/>
                </a:solidFill>
              </a:rPr>
              <a:t>۵ هکتار</a:t>
            </a:r>
            <a:r>
              <a:rPr sz="1196" b="0">
                <a:solidFill>
                  <a:srgbClr val="555555"/>
                </a:solidFill>
              </a:rPr>
              <a:t> بود </a:t>
            </a:r>
          </a:p>
        </p:txBody>
      </p:sp>
    </p:spTree>
    <p:extLst>
      <p:ext uri="{BB962C8B-B14F-4D97-AF65-F5344CB8AC3E}">
        <p14:creationId xmlns:p14="http://schemas.microsoft.com/office/powerpoint/2010/main" val="522269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477487" y="123157"/>
            <a:ext cx="3236720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تحول در ساختار آموزشی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143000"/>
            <a:ext cx="5381490" cy="5438274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8723" y="1619250"/>
            <a:ext cx="190495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4536" y="1416374"/>
            <a:ext cx="180844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رشد چشمگیر آموزش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6838" y="2162174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9199" y="2466975"/>
            <a:ext cx="200019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2228" y="2264284"/>
            <a:ext cx="162409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افزایش ثبت‌نام‌کنندگان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6443" y="2598032"/>
            <a:ext cx="214988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رشد قابل توجه در تمامی سطوح آموزشی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0064" y="3441528"/>
            <a:ext cx="614206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E0091"/>
                </a:solidFill>
              </a:rPr>
              <a:t>۲۴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8693" y="3928233"/>
            <a:ext cx="79694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هزار دانشجو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3726" y="4156833"/>
            <a:ext cx="546881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(۱۳۴۲)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1830" y="3800475"/>
            <a:ext cx="304792" cy="30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91394" y="3441528"/>
            <a:ext cx="761683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E0091"/>
                </a:solidFill>
              </a:rPr>
              <a:t>۱۵۴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3761" y="3928233"/>
            <a:ext cx="79694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هزار دانشجو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9596" y="4156833"/>
            <a:ext cx="54527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(۱۳۵۵)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1485" y="1143000"/>
            <a:ext cx="5381490" cy="5438274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5238619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1490" y="1619250"/>
            <a:ext cx="190495" cy="95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7848" y="1416374"/>
            <a:ext cx="215789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تأسیس دانشگاه‌های جدید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9604" y="2162174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3391" y="2466975"/>
            <a:ext cx="228594" cy="228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440165" y="2264284"/>
            <a:ext cx="176035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تأسیس ۱۲ </a:t>
            </a:r>
            <a:r>
              <a:rPr lang="fa-IR" sz="1196" b="1" smtClean="0">
                <a:solidFill>
                  <a:srgbClr val="0E0091"/>
                </a:solidFill>
              </a:rPr>
              <a:t> </a:t>
            </a:r>
            <a:r>
              <a:rPr sz="1196" b="1" smtClean="0">
                <a:solidFill>
                  <a:srgbClr val="0E0091"/>
                </a:solidFill>
              </a:rPr>
              <a:t>دانشگاه </a:t>
            </a:r>
            <a:r>
              <a:rPr sz="1196" b="1">
                <a:solidFill>
                  <a:srgbClr val="0E0091"/>
                </a:solidFill>
              </a:rPr>
              <a:t>جدید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1243" y="2598032"/>
            <a:ext cx="203927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گسترش آموزش عالی در سراسر کشور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33666" y="3276599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5190995" y="34194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6242" y="3533774"/>
            <a:ext cx="190495" cy="152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89980" y="3451983"/>
            <a:ext cx="88671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شیراز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09604" y="3276599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2666933" y="34194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180" y="3533774"/>
            <a:ext cx="190495" cy="152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43475" y="3451983"/>
            <a:ext cx="90916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مشهد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333666" y="4086225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7" name="Rounded Rectangle 36"/>
          <p:cNvSpPr/>
          <p:nvPr/>
        </p:nvSpPr>
        <p:spPr>
          <a:xfrm>
            <a:off x="5190995" y="42291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86242" y="4343400"/>
            <a:ext cx="190495" cy="1524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54953" y="4261608"/>
            <a:ext cx="122174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جندی شاپور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809604" y="4086225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1" name="Rounded Rectangle 40"/>
          <p:cNvSpPr/>
          <p:nvPr/>
        </p:nvSpPr>
        <p:spPr>
          <a:xfrm>
            <a:off x="2666933" y="42291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2180" y="4343400"/>
            <a:ext cx="190495" cy="152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13871" y="4261608"/>
            <a:ext cx="133876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صنعتی آریامهر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09604" y="4943475"/>
            <a:ext cx="4905252" cy="1047749"/>
          </a:xfrm>
          <a:prstGeom prst="roundRect">
            <a:avLst>
              <a:gd name="adj" fmla="val 18181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43391" y="5353049"/>
            <a:ext cx="228594" cy="228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87266" y="5045585"/>
            <a:ext cx="1813253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افزایش دانشجویان خارجی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2476" y="5488869"/>
            <a:ext cx="4248043" cy="290336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رشد شمار دانشجویان ایرانی در دانشگاه‌های خارجی به بیش از </a:t>
            </a:r>
            <a:r>
              <a:rPr sz="956" b="1">
                <a:solidFill>
                  <a:srgbClr val="0E0091"/>
                </a:solidFill>
              </a:rPr>
              <a:t>۸۰ هزار نفر</a:t>
            </a:r>
            <a:r>
              <a:rPr sz="956" b="0">
                <a:solidFill>
                  <a:srgbClr val="555555"/>
                </a:solidFill>
              </a:rPr>
              <a:t>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3391" y="1500393"/>
            <a:ext cx="266693" cy="237710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05861" y="1507409"/>
            <a:ext cx="266693" cy="208721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>
          <a:xfrm>
            <a:off x="6572086" y="4651851"/>
            <a:ext cx="4754880" cy="365760"/>
          </a:xfrm>
          <a:prstGeom prst="roundRect">
            <a:avLst>
              <a:gd name="adj" fmla="val 50000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74529" y="4798299"/>
            <a:ext cx="228594" cy="12572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6775117" y="4690058"/>
            <a:ext cx="4152796" cy="34163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555555"/>
                </a:solidFill>
              </a:rPr>
              <a:t> افزایش چشمگیر ثبت‌نام‌شدگان در </a:t>
            </a:r>
            <a:r>
              <a:rPr sz="1100" b="1">
                <a:solidFill>
                  <a:srgbClr val="0E0091"/>
                </a:solidFill>
              </a:rPr>
              <a:t>تمامی سطوح آموزشی</a:t>
            </a:r>
            <a:r>
              <a:rPr sz="1100" b="0">
                <a:solidFill>
                  <a:srgbClr val="555555"/>
                </a:solidFill>
              </a:rPr>
              <a:t> 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572086" y="5083857"/>
            <a:ext cx="4754880" cy="365760"/>
          </a:xfrm>
          <a:prstGeom prst="roundRect">
            <a:avLst>
              <a:gd name="adj" fmla="val 50000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974529" y="5209071"/>
            <a:ext cx="228594" cy="17716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638568" y="5077810"/>
            <a:ext cx="228934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555555"/>
                </a:solidFill>
              </a:rPr>
              <a:t>رشد شمار کودکان در مدارس ابتدایی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572086" y="5515863"/>
            <a:ext cx="4754880" cy="365760"/>
          </a:xfrm>
          <a:prstGeom prst="roundRect">
            <a:avLst>
              <a:gd name="adj" fmla="val 50000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74529" y="5558464"/>
            <a:ext cx="228594" cy="20288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8423766" y="5503312"/>
            <a:ext cx="2504147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555555"/>
                </a:solidFill>
              </a:rPr>
              <a:t>گسترش آموزش متوسطه و فنی‌وحرفه‌ای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572086" y="5947870"/>
            <a:ext cx="4754880" cy="365760"/>
          </a:xfrm>
          <a:prstGeom prst="roundRect">
            <a:avLst>
              <a:gd name="adj" fmla="val 50000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74529" y="5983966"/>
            <a:ext cx="228594" cy="19430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7907599" y="5920239"/>
            <a:ext cx="302031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555555"/>
                </a:solidFill>
              </a:rPr>
              <a:t> تلاش برای </a:t>
            </a:r>
            <a:r>
              <a:rPr sz="1100" b="1">
                <a:solidFill>
                  <a:srgbClr val="0E0091"/>
                </a:solidFill>
              </a:rPr>
              <a:t>همگانی‌سازی آموزش</a:t>
            </a:r>
            <a:r>
              <a:rPr sz="1100" b="0">
                <a:solidFill>
                  <a:srgbClr val="555555"/>
                </a:solidFill>
              </a:rPr>
              <a:t> در سراسر کشور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682672" y="123157"/>
            <a:ext cx="2826351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گسترش آموزش عالی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62420" y="1143000"/>
            <a:ext cx="6457788" cy="5390147"/>
          </a:xfrm>
          <a:prstGeom prst="roundRect">
            <a:avLst>
              <a:gd name="adj" fmla="val 358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8723" y="1619250"/>
            <a:ext cx="190495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5081" y="1416374"/>
            <a:ext cx="215789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تأسیس دانشگاه‌های جدید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00539" y="2162174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624" y="2466975"/>
            <a:ext cx="228594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07398" y="2264284"/>
            <a:ext cx="176035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تأسیس </a:t>
            </a:r>
            <a:r>
              <a:rPr sz="1196" b="1" smtClean="0">
                <a:solidFill>
                  <a:srgbClr val="0E0091"/>
                </a:solidFill>
              </a:rPr>
              <a:t>۱۲</a:t>
            </a:r>
            <a:r>
              <a:rPr lang="fa-IR" sz="1196" b="1" smtClean="0">
                <a:solidFill>
                  <a:srgbClr val="0E0091"/>
                </a:solidFill>
              </a:rPr>
              <a:t> </a:t>
            </a:r>
            <a:r>
              <a:rPr sz="1196" b="1" smtClean="0">
                <a:solidFill>
                  <a:srgbClr val="0E0091"/>
                </a:solidFill>
              </a:rPr>
              <a:t> </a:t>
            </a:r>
            <a:r>
              <a:rPr sz="1196" b="1">
                <a:solidFill>
                  <a:srgbClr val="0E0091"/>
                </a:solidFill>
              </a:rPr>
              <a:t>دانشگاه جدید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8476" y="2598032"/>
            <a:ext cx="203927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گسترش آموزش عالی در سراسر کشور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57988" y="3276599"/>
            <a:ext cx="2924101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10858228" y="34194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3476" y="3533774"/>
            <a:ext cx="190495" cy="152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57213" y="3451983"/>
            <a:ext cx="88671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شیراز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00539" y="3276599"/>
            <a:ext cx="2924101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7791255" y="3419474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502" y="3533774"/>
            <a:ext cx="190495" cy="152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77321" y="3451983"/>
            <a:ext cx="90916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مشهد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457988" y="4086225"/>
            <a:ext cx="2924101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10858228" y="42291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3476" y="4343400"/>
            <a:ext cx="190495" cy="152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522186" y="4261608"/>
            <a:ext cx="122174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جندی شاپور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00539" y="4086225"/>
            <a:ext cx="2924101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7791255" y="42291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502" y="4343400"/>
            <a:ext cx="190495" cy="152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38193" y="4261608"/>
            <a:ext cx="133876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دانشگاه صنعتی آریامهر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539" y="5024437"/>
            <a:ext cx="5981550" cy="134302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571485" y="1143000"/>
            <a:ext cx="4305192" cy="5390147"/>
          </a:xfrm>
          <a:prstGeom prst="roundRect">
            <a:avLst>
              <a:gd name="adj" fmla="val 53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4162320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5192" y="1619250"/>
            <a:ext cx="190495" cy="95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69565" y="1416374"/>
            <a:ext cx="2149884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افزایش دانشجویان خارجی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09604" y="2162174"/>
            <a:ext cx="3828954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5667" y="2466975"/>
            <a:ext cx="200019" cy="228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18601" y="2264284"/>
            <a:ext cx="103419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رشد چشمگیر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66894" y="2598032"/>
            <a:ext cx="258590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افزایش دانشجویان ایرانی در دانشگاه‌های خارجی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67523" y="3336752"/>
            <a:ext cx="1313116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120"/>
              </a:lnSpc>
              <a:spcBef>
                <a:spcPts val="0"/>
              </a:spcBef>
              <a:spcAft>
                <a:spcPts val="325"/>
              </a:spcAft>
            </a:pPr>
            <a:r>
              <a:rPr sz="2870" b="1">
                <a:solidFill>
                  <a:srgbClr val="0E0091"/>
                </a:solidFill>
              </a:rPr>
              <a:t>۸۰,۰۰۰+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5852" y="3823457"/>
            <a:ext cx="181645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دانشجوی ایرانی در خارج از کشور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771705" y="4467224"/>
            <a:ext cx="1000099" cy="485775"/>
          </a:xfrm>
          <a:prstGeom prst="roundRect">
            <a:avLst>
              <a:gd name="adj" fmla="val 39215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991544" y="4539295"/>
            <a:ext cx="599780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آمریکا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676358" y="4467224"/>
            <a:ext cx="904852" cy="485775"/>
          </a:xfrm>
          <a:prstGeom prst="roundRect">
            <a:avLst>
              <a:gd name="adj" fmla="val 39215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1869811" y="4549470"/>
            <a:ext cx="433067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 smtClean="0">
                <a:solidFill>
                  <a:srgbClr val="0E0091"/>
                </a:solidFill>
              </a:rPr>
              <a:t>اروپا </a:t>
            </a:r>
            <a:endParaRPr sz="1076" b="0">
              <a:solidFill>
                <a:srgbClr val="0E009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09604" y="5095874"/>
            <a:ext cx="3828954" cy="1143000"/>
          </a:xfrm>
          <a:prstGeom prst="roundRect">
            <a:avLst>
              <a:gd name="adj" fmla="val 20000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3826978" y="5196521"/>
            <a:ext cx="66870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076" b="1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1">
                <a:solidFill>
                  <a:srgbClr val="0E0091"/>
                </a:solidFill>
              </a:rPr>
              <a:t> تأثیرات </a:t>
            </a:r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2340" y="5286375"/>
            <a:ext cx="133346" cy="1714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763914" y="5550782"/>
            <a:ext cx="2731773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 شکل‌گیری </a:t>
            </a:r>
            <a:r>
              <a:rPr sz="956" b="1">
                <a:solidFill>
                  <a:srgbClr val="0E0091"/>
                </a:solidFill>
              </a:rPr>
              <a:t>نیروی متخصص جدید</a:t>
            </a:r>
            <a:r>
              <a:rPr sz="956" b="0">
                <a:solidFill>
                  <a:srgbClr val="555555"/>
                </a:solidFill>
              </a:rPr>
              <a:t> با تحصیلات غربی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8095" y="5846057"/>
            <a:ext cx="220759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52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تأثیر بر تحولات فرهنگی و اجتماعی جامعه</a:t>
            </a:r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3366" y="4639044"/>
            <a:ext cx="190495" cy="162485"/>
          </a:xfrm>
          <a:prstGeom prst="rect">
            <a:avLst/>
          </a:prstGeom>
        </p:spPr>
      </p:pic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28763" y="4639044"/>
            <a:ext cx="190495" cy="162485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12353" y="1498639"/>
            <a:ext cx="266693" cy="23771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38519" y="1516033"/>
            <a:ext cx="266693" cy="20292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753204" y="123157"/>
            <a:ext cx="2685287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طبقه بالا: بخش اول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143001"/>
            <a:ext cx="5381490" cy="5549055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248772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39199" y="1486898"/>
            <a:ext cx="219069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4031" y="1284022"/>
            <a:ext cx="2718949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 ترکیب طبقه بالا </a:t>
            </a:r>
            <a:r>
              <a:rPr sz="1196" b="1">
                <a:solidFill>
                  <a:srgbClr val="555555"/>
                </a:solidFill>
              </a:rPr>
              <a:t>(کمتر از یک هزار نفر)</a:t>
            </a:r>
            <a:r>
              <a:rPr sz="1435" b="1">
                <a:solidFill>
                  <a:srgbClr val="0E0091"/>
                </a:solidFill>
              </a:rPr>
              <a:t>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5217" y="1972672"/>
            <a:ext cx="685782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9695" y="2131747"/>
            <a:ext cx="1265026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خانواده پهلوی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6838" y="2829922"/>
            <a:ext cx="4905252" cy="1276350"/>
          </a:xfrm>
          <a:prstGeom prst="roundRect">
            <a:avLst>
              <a:gd name="adj" fmla="val 14925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0624" y="2972797"/>
            <a:ext cx="228594" cy="22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99383" y="2932032"/>
            <a:ext cx="176836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خانواده‌های اشرافی سنتی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0017" y="3265780"/>
            <a:ext cx="249773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پیشتر به سرمایه‌گذاری شهری روی آورده بودند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10544" y="3610973"/>
            <a:ext cx="657208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0274237" y="3666081"/>
            <a:ext cx="401007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علم 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584" y="3725273"/>
            <a:ext cx="114297" cy="13334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372365" y="3610973"/>
            <a:ext cx="742931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9440027" y="3666081"/>
            <a:ext cx="48276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امینی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8128" y="3725273"/>
            <a:ext cx="114297" cy="13334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476838" y="4249147"/>
            <a:ext cx="4905252" cy="1276350"/>
          </a:xfrm>
          <a:prstGeom prst="roundRect">
            <a:avLst>
              <a:gd name="adj" fmla="val 14925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82050" y="4392022"/>
            <a:ext cx="257168" cy="228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96457" y="4351257"/>
            <a:ext cx="174272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اشراف سرمایه‌داری جدید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42772" y="4685005"/>
            <a:ext cx="349640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از اصلاحات ارضی رها شده و مجتمع‌های کشاورزی و صنعتی ساختند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277118" y="5039723"/>
            <a:ext cx="1562060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9405631" y="5070767"/>
            <a:ext cx="116884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مجتمع‌های کشاورزی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62960" y="5144498"/>
            <a:ext cx="133346" cy="13334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7848403" y="5039723"/>
            <a:ext cx="1333466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836488" y="5070767"/>
            <a:ext cx="108068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کارخانه‌های صنعتی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1485" y="1143001"/>
            <a:ext cx="5381490" cy="5549055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5238619" y="1248772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1965" y="1486898"/>
            <a:ext cx="219069" cy="95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795455" y="1284022"/>
            <a:ext cx="1300292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ترکیب طبقه بالا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9604" y="1787680"/>
            <a:ext cx="4905252" cy="28575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809604" y="4835680"/>
            <a:ext cx="4905252" cy="1724024"/>
          </a:xfrm>
          <a:prstGeom prst="roundRect">
            <a:avLst>
              <a:gd name="adj" fmla="val 11049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3391" y="4978555"/>
            <a:ext cx="228594" cy="228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948317" y="4937790"/>
            <a:ext cx="125220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ویژگی‌های کلیدی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8651" y="5271538"/>
            <a:ext cx="2141868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دسترسی مستقیم به منابع قدرت و ثروت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19449" y="5616731"/>
            <a:ext cx="1181070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4157333" y="5647775"/>
            <a:ext cx="81458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ارتباط با دربار 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95727" y="5731031"/>
            <a:ext cx="171445" cy="133349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2362140" y="5616731"/>
            <a:ext cx="1562060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2517132" y="5647775"/>
            <a:ext cx="117846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کنترل منابع اقتصادی </a:t>
            </a:r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47983" y="5731031"/>
            <a:ext cx="133346" cy="13334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743231" y="6064405"/>
            <a:ext cx="1457288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3878411" y="6095449"/>
            <a:ext cx="109350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ارتباطات بین‌المللی </a:t>
            </a:r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24301" y="6178705"/>
            <a:ext cx="133346" cy="133349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836617" y="5101189"/>
            <a:ext cx="256351" cy="20062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896327" y="1294391"/>
            <a:ext cx="457188" cy="38501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48016" y="1392062"/>
            <a:ext cx="266693" cy="2087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735571" y="123157"/>
            <a:ext cx="2720552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طبقه بالا: بخش دوم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143000"/>
            <a:ext cx="5381490" cy="5305926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58248" y="1619250"/>
            <a:ext cx="171445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6220" y="1416374"/>
            <a:ext cx="1976760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سیاستمداران و نظامیان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6838" y="2162174"/>
            <a:ext cx="4905252" cy="1276350"/>
          </a:xfrm>
          <a:prstGeom prst="roundRect">
            <a:avLst>
              <a:gd name="adj" fmla="val 14925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624" y="2305049"/>
            <a:ext cx="228594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41574" y="2264284"/>
            <a:ext cx="102617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سیاستمداران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1176" y="2598032"/>
            <a:ext cx="294657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ثروتمندشده از قراردادهای دولتی و ارتباطات ویژه با دربار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458088" y="2943225"/>
            <a:ext cx="1409664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590494" y="2974269"/>
            <a:ext cx="100053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قراردادهای دولتی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3436" y="3057525"/>
            <a:ext cx="171445" cy="13334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181770" y="2943225"/>
            <a:ext cx="1181070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265118" y="2974269"/>
            <a:ext cx="82099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قدرت سیاسی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6622" y="3057525"/>
            <a:ext cx="133346" cy="13334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476838" y="3581400"/>
            <a:ext cx="4905252" cy="1276350"/>
          </a:xfrm>
          <a:prstGeom prst="roundRect">
            <a:avLst>
              <a:gd name="adj" fmla="val 14925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39199" y="3724274"/>
            <a:ext cx="200019" cy="228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09848" y="3683509"/>
            <a:ext cx="118647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افسران عالی‌رتبه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92931" y="4017257"/>
            <a:ext cx="210339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دسترسی به منابع نظامی و امکانات ویژه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820029" y="4371975"/>
            <a:ext cx="1076298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851504" y="4403019"/>
            <a:ext cx="76809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کنترل ارتش </a:t>
            </a:r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20109" y="4476750"/>
            <a:ext cx="133346" cy="13334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686582" y="4371975"/>
            <a:ext cx="1038199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8758505" y="4403019"/>
            <a:ext cx="689548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امنیت ملی 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48563" y="4476750"/>
            <a:ext cx="133346" cy="13334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6476838" y="5010149"/>
            <a:ext cx="4905252" cy="1276350"/>
          </a:xfrm>
          <a:prstGeom prst="roundRect">
            <a:avLst>
              <a:gd name="adj" fmla="val 14925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9899842" y="5112259"/>
            <a:ext cx="910762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شبکه روابط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4315" y="5446007"/>
            <a:ext cx="2366289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ارتباطات نزدیک با مراکز قدرت و تصمیم‌گیری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629534" y="5791200"/>
            <a:ext cx="1181070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9719294" y="5822244"/>
            <a:ext cx="81458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ارتباط با دربار 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496287" y="5905500"/>
            <a:ext cx="171445" cy="13334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8553236" y="5791200"/>
            <a:ext cx="981050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590452" y="5822244"/>
            <a:ext cx="667106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دیپلماسی 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58068" y="5905500"/>
            <a:ext cx="133346" cy="133349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71485" y="1143000"/>
            <a:ext cx="5381490" cy="5305926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5238619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81490" y="1619250"/>
            <a:ext cx="190495" cy="95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317760" y="1416374"/>
            <a:ext cx="177798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سرمایه‌دارهای قدیمی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09604" y="2162174"/>
            <a:ext cx="4905252" cy="1276350"/>
          </a:xfrm>
          <a:prstGeom prst="roundRect">
            <a:avLst>
              <a:gd name="adj" fmla="val 14925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3391" y="2305049"/>
            <a:ext cx="228594" cy="228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13188" y="2264284"/>
            <a:ext cx="78733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رونق نفتی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19428" y="2598032"/>
            <a:ext cx="258109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به ثروت‌های میلیونی در دوران رونق نفتی رسیدند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914677" y="2943225"/>
            <a:ext cx="1285842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4019441" y="2974269"/>
            <a:ext cx="90435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درآمدهای نفتی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95727" y="3057525"/>
            <a:ext cx="171445" cy="133349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2390715" y="2943225"/>
            <a:ext cx="1428714" cy="352424"/>
          </a:xfrm>
          <a:prstGeom prst="roundRect">
            <a:avLst>
              <a:gd name="adj" fmla="val 108108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2510111" y="2974269"/>
            <a:ext cx="103259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837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837" b="0">
                <a:solidFill>
                  <a:srgbClr val="0E0091"/>
                </a:solidFill>
              </a:rPr>
              <a:t> ثروت‌های میلیونی </a:t>
            </a:r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24161" y="3057525"/>
            <a:ext cx="152396" cy="133349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809604" y="3621999"/>
            <a:ext cx="4905252" cy="419100"/>
          </a:xfrm>
          <a:prstGeom prst="roundRect">
            <a:avLst>
              <a:gd name="adj" fmla="val 36363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10064" y="3736299"/>
            <a:ext cx="219069" cy="19049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692508" y="3673558"/>
            <a:ext cx="160325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کنترل صنایع کلیدی و بانک‌ها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09604" y="4155400"/>
            <a:ext cx="4905252" cy="419100"/>
          </a:xfrm>
          <a:prstGeom prst="roundRect">
            <a:avLst>
              <a:gd name="adj" fmla="val 36363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10064" y="4269700"/>
            <a:ext cx="219069" cy="19049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101092" y="4206957"/>
            <a:ext cx="2185150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انحصار واردات و صادرات کالاهای اساسی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09604" y="4688799"/>
            <a:ext cx="4905252" cy="419100"/>
          </a:xfrm>
          <a:prstGeom prst="roundRect">
            <a:avLst>
              <a:gd name="adj" fmla="val 36363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10064" y="4803099"/>
            <a:ext cx="219069" cy="190499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394349" y="4740358"/>
            <a:ext cx="1901418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سرمایه‌گذاری در املاک و مستغلات</a:t>
            </a:r>
          </a:p>
        </p:txBody>
      </p:sp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980404" y="5187314"/>
            <a:ext cx="228594" cy="217170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021382" y="1506190"/>
            <a:ext cx="266693" cy="226115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342158" y="1506190"/>
            <a:ext cx="266693" cy="2087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468673" y="198692"/>
            <a:ext cx="3254353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طبقه </a:t>
            </a:r>
            <a:r>
              <a:rPr sz="2392" b="1" smtClean="0">
                <a:solidFill>
                  <a:srgbClr val="FFFFFF"/>
                </a:solidFill>
              </a:rPr>
              <a:t>بالا</a:t>
            </a:r>
            <a:r>
              <a:rPr lang="fa-IR" sz="2392" b="1" smtClean="0">
                <a:solidFill>
                  <a:srgbClr val="FFFFFF"/>
                </a:solidFill>
              </a:rPr>
              <a:t> (حدود 1000 نفر)</a:t>
            </a:r>
            <a:endParaRPr sz="2392" b="1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580" y="1125214"/>
            <a:ext cx="10858228" cy="1895474"/>
          </a:xfrm>
          <a:prstGeom prst="roundRect">
            <a:avLst>
              <a:gd name="adj" fmla="val 1206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2100" y="1399433"/>
            <a:ext cx="457188" cy="385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43985" y="1988746"/>
            <a:ext cx="1473417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674" b="1">
                <a:solidFill>
                  <a:srgbClr val="0E0091"/>
                </a:solidFill>
              </a:rPr>
              <a:t>خانواده پهلوی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3964" y="2482751"/>
            <a:ext cx="3162982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هسته مرکزی قدرت و ثروت در دوره پهلوی دوم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4991" y="3181541"/>
            <a:ext cx="5314817" cy="1635158"/>
          </a:xfrm>
          <a:prstGeom prst="roundRect">
            <a:avLst>
              <a:gd name="adj" fmla="val 1008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10795451" y="341966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0224" y="3538934"/>
            <a:ext cx="266693" cy="237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15519" y="3491974"/>
            <a:ext cx="2137060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خانواده‌های اشرافی سنتی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409698" y="4369139"/>
            <a:ext cx="771505" cy="282038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651580" y="3181541"/>
            <a:ext cx="5314817" cy="1635158"/>
          </a:xfrm>
          <a:prstGeom prst="roundRect">
            <a:avLst>
              <a:gd name="adj" fmla="val 1008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5242515" y="341966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812" y="3553429"/>
            <a:ext cx="266693" cy="2087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05772" y="3491974"/>
            <a:ext cx="2103396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اشراف سرمایه‌داری جدید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3801" y="4298515"/>
            <a:ext cx="1904952" cy="301146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1927898" y="4298515"/>
            <a:ext cx="1790655" cy="301146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6196344" y="4974325"/>
            <a:ext cx="5314817" cy="1400715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10796804" y="500638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1577" y="5131452"/>
            <a:ext cx="266693" cy="2261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35494" y="5078695"/>
            <a:ext cx="2018438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سیاستمداران و نظامیان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872902" y="5805543"/>
            <a:ext cx="1400139" cy="302355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8739456" y="5805543"/>
            <a:ext cx="1047723" cy="302355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652933" y="4974325"/>
            <a:ext cx="5314817" cy="1400715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5243868" y="500638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8165" y="5140149"/>
            <a:ext cx="266693" cy="2087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11695" y="5078695"/>
            <a:ext cx="1798826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سرمایه‌دارهای قدیمی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548560" y="5831301"/>
            <a:ext cx="1171545" cy="302355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32521" y="3975900"/>
            <a:ext cx="5295757" cy="62376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از اصلاحات ارضی رها شده و مجتمع‌های کشاورزی و صنعتی ساختند 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lang="fa-IR" sz="1076" b="0" smtClean="0">
                <a:solidFill>
                  <a:srgbClr val="0E0091"/>
                </a:solidFill>
              </a:rPr>
              <a:t>        </a:t>
            </a:r>
            <a:r>
              <a:rPr lang="fa-IR" sz="1076" smtClean="0">
                <a:solidFill>
                  <a:srgbClr val="0E0091"/>
                </a:solidFill>
              </a:rPr>
              <a:t>  ‌  م</a:t>
            </a:r>
            <a:r>
              <a:rPr sz="1076" b="0" smtClean="0">
                <a:solidFill>
                  <a:srgbClr val="0E0091"/>
                </a:solidFill>
              </a:rPr>
              <a:t>جتمع‌های </a:t>
            </a:r>
            <a:r>
              <a:rPr sz="1076" b="0">
                <a:solidFill>
                  <a:srgbClr val="0E0091"/>
                </a:solidFill>
              </a:rPr>
              <a:t>کشاورزی </a:t>
            </a:r>
            <a:r>
              <a:rPr sz="1196" b="0">
                <a:solidFill>
                  <a:srgbClr val="555555"/>
                </a:solidFill>
              </a:rPr>
              <a:t>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lang="fa-IR" sz="1076" b="0" smtClean="0">
                <a:solidFill>
                  <a:srgbClr val="0E0091"/>
                </a:solidFill>
              </a:rPr>
              <a:t>                               </a:t>
            </a:r>
            <a:r>
              <a:rPr sz="1104" smtClean="0"/>
              <a:t>  </a:t>
            </a:r>
            <a:r>
              <a:rPr sz="1076" b="0" smtClean="0">
                <a:solidFill>
                  <a:srgbClr val="0E0091"/>
                </a:solidFill>
              </a:rPr>
              <a:t> </a:t>
            </a:r>
            <a:r>
              <a:rPr sz="1076" b="0">
                <a:solidFill>
                  <a:srgbClr val="0E0091"/>
                </a:solidFill>
              </a:rPr>
              <a:t>کارخانه‌های صنعتی </a:t>
            </a:r>
            <a:r>
              <a:rPr sz="1196" b="0">
                <a:solidFill>
                  <a:srgbClr val="555555"/>
                </a:solidFill>
              </a:rPr>
              <a:t> 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978640" y="4371044"/>
            <a:ext cx="771505" cy="278228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6452170" y="4040124"/>
            <a:ext cx="4838579" cy="62376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خانواده‌هایی که پیشتر به سرمایه‌گذاری شهری روی آورده </a:t>
            </a:r>
            <a:r>
              <a:rPr sz="1196" b="0" smtClean="0">
                <a:solidFill>
                  <a:srgbClr val="555555"/>
                </a:solidFill>
              </a:rPr>
              <a:t>بودند</a:t>
            </a:r>
            <a:endParaRPr lang="fa-IR" sz="700" b="0" smtClean="0">
              <a:solidFill>
                <a:srgbClr val="555555"/>
              </a:solidFill>
            </a:endParaRPr>
          </a:p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smtClean="0">
                <a:solidFill>
                  <a:srgbClr val="0E0091"/>
                </a:solidFill>
              </a:rPr>
              <a:t>          </a:t>
            </a:r>
            <a:r>
              <a:rPr lang="fa-IR" sz="1100" smtClean="0">
                <a:solidFill>
                  <a:srgbClr val="0E0091"/>
                </a:solidFill>
              </a:rPr>
              <a:t>علم</a:t>
            </a:r>
            <a:r>
              <a:rPr lang="fa-IR" sz="1200" smtClean="0">
                <a:solidFill>
                  <a:srgbClr val="0E0091"/>
                </a:solidFill>
              </a:rPr>
              <a:t>                                    </a:t>
            </a:r>
            <a:r>
              <a:rPr lang="fa-IR" sz="1100" smtClean="0">
                <a:solidFill>
                  <a:srgbClr val="0E0091"/>
                </a:solidFill>
              </a:rPr>
              <a:t>امینی</a:t>
            </a:r>
            <a:endParaRPr sz="1196" b="0">
              <a:solidFill>
                <a:srgbClr val="555555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738856" y="5831301"/>
            <a:ext cx="1714457" cy="302355"/>
          </a:xfrm>
          <a:prstGeom prst="roundRect">
            <a:avLst>
              <a:gd name="adj" fmla="val 9302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891052" y="5484137"/>
            <a:ext cx="4838579" cy="62376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در دوران رونق نفتی به ثروت‌های میلیونی </a:t>
            </a:r>
            <a:r>
              <a:rPr sz="1196" b="0" smtClean="0">
                <a:solidFill>
                  <a:srgbClr val="555555"/>
                </a:solidFill>
              </a:rPr>
              <a:t>رسیدند</a:t>
            </a:r>
            <a:endParaRPr lang="fa-IR" sz="1196" b="0" smtClean="0">
              <a:solidFill>
                <a:srgbClr val="555555"/>
              </a:solidFill>
            </a:endParaRPr>
          </a:p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smtClean="0">
                <a:solidFill>
                  <a:srgbClr val="555555"/>
                </a:solidFill>
              </a:rPr>
              <a:t>  </a:t>
            </a:r>
            <a:r>
              <a:rPr sz="1076" b="0" smtClean="0">
                <a:solidFill>
                  <a:srgbClr val="0E0091"/>
                </a:solidFill>
              </a:rPr>
              <a:t> </a:t>
            </a:r>
            <a:r>
              <a:rPr sz="1104" smtClean="0"/>
              <a:t>  </a:t>
            </a:r>
            <a:r>
              <a:rPr sz="1076" b="0" smtClean="0">
                <a:solidFill>
                  <a:srgbClr val="0E0091"/>
                </a:solidFill>
              </a:rPr>
              <a:t> </a:t>
            </a:r>
            <a:r>
              <a:rPr sz="1076" b="0">
                <a:solidFill>
                  <a:srgbClr val="0E0091"/>
                </a:solidFill>
              </a:rPr>
              <a:t>رونق نفتی </a:t>
            </a:r>
            <a:r>
              <a:rPr sz="1196" b="0">
                <a:solidFill>
                  <a:srgbClr val="555555"/>
                </a:solidFill>
              </a:rPr>
              <a:t>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lang="fa-IR" sz="1076" b="0" smtClean="0">
                <a:solidFill>
                  <a:srgbClr val="0E0091"/>
                </a:solidFill>
              </a:rPr>
              <a:t>                    </a:t>
            </a:r>
            <a:r>
              <a:rPr sz="1076" b="0" smtClean="0">
                <a:solidFill>
                  <a:srgbClr val="0E0091"/>
                </a:solidFill>
              </a:rPr>
              <a:t>ثروت‌های </a:t>
            </a:r>
            <a:r>
              <a:rPr sz="1076" b="0">
                <a:solidFill>
                  <a:srgbClr val="0E0091"/>
                </a:solidFill>
              </a:rPr>
              <a:t>میلیونی </a:t>
            </a:r>
            <a:r>
              <a:rPr sz="1196" b="0">
                <a:solidFill>
                  <a:srgbClr val="555555"/>
                </a:solidFill>
              </a:rPr>
              <a:t>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43988" y="5484137"/>
            <a:ext cx="4838579" cy="623761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افسران عالی‌رتبه ثروتمندشده از قراردادهای </a:t>
            </a:r>
            <a:r>
              <a:rPr sz="1196" b="0" smtClean="0">
                <a:solidFill>
                  <a:srgbClr val="555555"/>
                </a:solidFill>
              </a:rPr>
              <a:t>دولتی</a:t>
            </a:r>
            <a:endParaRPr lang="fa-IR" sz="1196" b="0" smtClean="0">
              <a:solidFill>
                <a:srgbClr val="555555"/>
              </a:solidFill>
            </a:endParaRPr>
          </a:p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smtClean="0">
                <a:solidFill>
                  <a:srgbClr val="555555"/>
                </a:solidFill>
              </a:rPr>
              <a:t>  </a:t>
            </a:r>
            <a:r>
              <a:rPr sz="1076" b="0" smtClean="0">
                <a:solidFill>
                  <a:srgbClr val="0E0091"/>
                </a:solidFill>
              </a:rPr>
              <a:t> </a:t>
            </a:r>
            <a:r>
              <a:rPr sz="1104" smtClean="0"/>
              <a:t>  </a:t>
            </a:r>
            <a:r>
              <a:rPr sz="1076" b="0" smtClean="0">
                <a:solidFill>
                  <a:srgbClr val="0E0091"/>
                </a:solidFill>
              </a:rPr>
              <a:t> </a:t>
            </a:r>
            <a:r>
              <a:rPr sz="1076" b="0">
                <a:solidFill>
                  <a:srgbClr val="0E0091"/>
                </a:solidFill>
              </a:rPr>
              <a:t>سیاستمداران </a:t>
            </a:r>
            <a:r>
              <a:rPr sz="1196" b="0">
                <a:solidFill>
                  <a:srgbClr val="555555"/>
                </a:solidFill>
              </a:rPr>
              <a:t>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</a:t>
            </a:r>
            <a:r>
              <a:rPr lang="fa-IR" sz="1076" b="0" smtClean="0">
                <a:solidFill>
                  <a:srgbClr val="0E0091"/>
                </a:solidFill>
              </a:rPr>
              <a:t>                 </a:t>
            </a:r>
            <a:r>
              <a:rPr sz="1076" b="0" smtClean="0">
                <a:solidFill>
                  <a:srgbClr val="0E0091"/>
                </a:solidFill>
              </a:rPr>
              <a:t>نظامیان </a:t>
            </a:r>
            <a:r>
              <a:rPr sz="1196" b="0" smtClean="0">
                <a:solidFill>
                  <a:srgbClr val="555555"/>
                </a:solidFill>
              </a:rPr>
              <a:t>  </a:t>
            </a:r>
            <a:endParaRPr sz="1196" b="0">
              <a:solidFill>
                <a:srgbClr val="55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3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184940" y="198692"/>
            <a:ext cx="3821815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2392" b="1" smtClean="0">
                <a:solidFill>
                  <a:srgbClr val="FFFFFF"/>
                </a:solidFill>
              </a:rPr>
              <a:t>  </a:t>
            </a:r>
            <a:r>
              <a:rPr sz="2392" b="1" smtClean="0">
                <a:solidFill>
                  <a:srgbClr val="FFFFFF"/>
                </a:solidFill>
              </a:rPr>
              <a:t>تثبیت </a:t>
            </a:r>
            <a:r>
              <a:rPr sz="2392" b="1">
                <a:solidFill>
                  <a:srgbClr val="FFFFFF"/>
                </a:solidFill>
              </a:rPr>
              <a:t>قدرت </a:t>
            </a:r>
            <a:r>
              <a:rPr lang="fa-IR" sz="2392" b="1" smtClean="0">
                <a:solidFill>
                  <a:srgbClr val="FFFFFF"/>
                </a:solidFill>
              </a:rPr>
              <a:t> </a:t>
            </a:r>
            <a:r>
              <a:rPr sz="2392" b="1" smtClean="0">
                <a:solidFill>
                  <a:srgbClr val="FFFFFF"/>
                </a:solidFill>
              </a:rPr>
              <a:t>(</a:t>
            </a:r>
            <a:r>
              <a:rPr sz="2392" b="1">
                <a:solidFill>
                  <a:srgbClr val="FFFFFF"/>
                </a:solidFill>
              </a:rPr>
              <a:t>۱۳۳۲-۱۳۴۲)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1419" y="1454083"/>
            <a:ext cx="3308855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1625"/>
              </a:spcAft>
            </a:pPr>
            <a:r>
              <a:rPr sz="1674" b="1">
                <a:solidFill>
                  <a:srgbClr val="0E0091"/>
                </a:solidFill>
              </a:rPr>
              <a:t>مکانیسم‌های امنیتی و سیاسی تثبیت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2076449"/>
            <a:ext cx="5286242" cy="12192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858228" y="22669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3000" y="2430531"/>
            <a:ext cx="266693" cy="168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8283" y="2271938"/>
            <a:ext cx="171707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عزل و نصب مدیران کودتا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214" y="2718557"/>
            <a:ext cx="4286142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گماردن رهبران کودتای ۲۸ مرداد (</a:t>
            </a:r>
            <a:r>
              <a:rPr sz="956" b="1">
                <a:solidFill>
                  <a:srgbClr val="0E0091"/>
                </a:solidFill>
              </a:rPr>
              <a:t>زاهدی، بختیار، هدایت</a:t>
            </a:r>
            <a:r>
              <a:rPr sz="956" b="0">
                <a:solidFill>
                  <a:srgbClr val="555555"/>
                </a:solidFill>
              </a:rPr>
              <a:t>) در مناصب کلیدی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733" y="2076449"/>
            <a:ext cx="5286242" cy="12192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286242" y="22669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015" y="2389946"/>
            <a:ext cx="266693" cy="249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9102" y="2271938"/>
            <a:ext cx="1074268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تشکیل ساواک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28" y="2718557"/>
            <a:ext cx="4286142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تأسیس سازمان اطلاعات و امنیت کشور در سال ۱۳۳۶ با کمک فنی </a:t>
            </a:r>
            <a:r>
              <a:rPr sz="956" b="1">
                <a:solidFill>
                  <a:srgbClr val="0E0091"/>
                </a:solidFill>
              </a:rPr>
              <a:t>CIA</a:t>
            </a:r>
            <a:r>
              <a:rPr sz="956" b="0">
                <a:solidFill>
                  <a:srgbClr val="555555"/>
                </a:solidFill>
              </a:rPr>
              <a:t> و اسرائیل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38719" y="3581400"/>
            <a:ext cx="5286242" cy="12192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0858228" y="37719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3000" y="3894896"/>
            <a:ext cx="266693" cy="2493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44907" y="3776888"/>
            <a:ext cx="117044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سرکوب مخالفان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214" y="4120915"/>
            <a:ext cx="4286142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استفاده از حکومت نظامی، دادگاه‌های نظامی و قانون ضدمرام اشتراکی برای تارومار کردن حزب توده و جبهه ملی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6733" y="3581400"/>
            <a:ext cx="5286242" cy="12192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5286242" y="37719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1015" y="3900694"/>
            <a:ext cx="266693" cy="2377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48364" y="3776888"/>
            <a:ext cx="189500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کنترل نهادهای قانون‌گذاری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7228" y="4120915"/>
            <a:ext cx="4286142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956">
                <a:solidFill>
                  <a:srgbClr val="555555"/>
                </a:solidFill>
              </a:rPr>
              <a:t>نظارت شدید استانداران بر انتخابات و در دست گرفتن عنان مجلسین (شورای ملی و </a:t>
            </a:r>
            <a:r>
              <a:rPr lang="fa-IR" sz="956" smtClean="0">
                <a:solidFill>
                  <a:srgbClr val="555555"/>
                </a:solidFill>
              </a:rPr>
              <a:t>سنا)</a:t>
            </a:r>
            <a:endParaRPr sz="956" b="0">
              <a:solidFill>
                <a:srgbClr val="555555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38719" y="5086350"/>
            <a:ext cx="5286242" cy="12192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10858228" y="52768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3000" y="5452027"/>
            <a:ext cx="266693" cy="1449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190643" y="5281838"/>
            <a:ext cx="15247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ایجاد احزاب دست‌ساز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29214" y="5625866"/>
            <a:ext cx="4286142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956">
                <a:solidFill>
                  <a:srgbClr val="555555"/>
                </a:solidFill>
              </a:rPr>
              <a:t>تقسیم مجلس به دو حزب سلطنت‌طلب "ملیون" و "مردم" معروف به احزاب «بله قربان» و «چشم قربان»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6733" y="5086350"/>
            <a:ext cx="5286242" cy="1219200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5286242" y="52768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1015" y="5411442"/>
            <a:ext cx="266693" cy="2261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39974" y="5281838"/>
            <a:ext cx="2103396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اصلاح قانون اساسی به نفع شاه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7228" y="5728458"/>
            <a:ext cx="4286142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کاهش حد نصاب رأی‌گیری در مجلس و اعطای حق وتو به شاه در مصوبه‌های مالی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74606" y="198692"/>
            <a:ext cx="204248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طبقات متوسط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257300"/>
            <a:ext cx="5286242" cy="534352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810604" y="1495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1637885"/>
            <a:ext cx="266693" cy="191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7432" y="1567734"/>
            <a:ext cx="3440301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 طبقه متوسط مرفه سنتی </a:t>
            </a:r>
            <a:r>
              <a:rPr sz="1196" b="1">
                <a:solidFill>
                  <a:srgbClr val="555555"/>
                </a:solidFill>
              </a:rPr>
              <a:t>(نیم میلیون خانواده)</a:t>
            </a:r>
            <a:r>
              <a:rPr sz="1435" b="1">
                <a:solidFill>
                  <a:srgbClr val="0E0091"/>
                </a:solidFill>
              </a:rPr>
              <a:t>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8248" y="2231734"/>
            <a:ext cx="228594" cy="185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44647" y="2172837"/>
            <a:ext cx="119930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کانون این طبقه: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220069" y="2619374"/>
            <a:ext cx="1066773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267664" y="2712629"/>
            <a:ext cx="742447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مغازه‌دار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2525" y="2759791"/>
            <a:ext cx="171445" cy="13826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172345" y="2619374"/>
            <a:ext cx="952476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198617" y="2712629"/>
            <a:ext cx="649473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بازرگان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0504" y="2754261"/>
            <a:ext cx="171445" cy="14932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676958" y="2619374"/>
            <a:ext cx="1400139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814262" y="2712629"/>
            <a:ext cx="986104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صاحب کارگاه 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62780" y="2759791"/>
            <a:ext cx="171445" cy="13826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0067673" y="3133724"/>
            <a:ext cx="1219169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10133011" y="3226979"/>
            <a:ext cx="877100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تاجر بازاری 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72525" y="3265845"/>
            <a:ext cx="171445" cy="154858"/>
          </a:xfrm>
          <a:prstGeom prst="rect">
            <a:avLst/>
          </a:prstGeom>
        </p:spPr>
      </p:pic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58248" y="3831359"/>
            <a:ext cx="228594" cy="1257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39599" y="3742457"/>
            <a:ext cx="90435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رشد و نفوذ: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00293" y="4152032"/>
            <a:ext cx="378654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رونق اقتصادی به نیرومندتر شدن این گروه سنتی کمک کرد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6838" y="4495318"/>
            <a:ext cx="4810004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بازار از طریق مغازه‌داران روستایی و دستفروشان دوره گرد در روستاهای کشور نفوذ یافت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76838" y="5286375"/>
            <a:ext cx="4810004" cy="1076325"/>
          </a:xfrm>
          <a:prstGeom prst="roundRect">
            <a:avLst>
              <a:gd name="adj" fmla="val 21238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8585957" y="5464786"/>
            <a:ext cx="591765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بازار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1274" y="5948295"/>
            <a:ext cx="1321131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325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مرکز قدرت این طبقه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733" y="1257300"/>
            <a:ext cx="5286242" cy="5343525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5238619" y="1495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3391" y="1629189"/>
            <a:ext cx="266693" cy="20872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30173" y="1567734"/>
            <a:ext cx="3265574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 طبقه متوسط جدید </a:t>
            </a:r>
            <a:r>
              <a:rPr sz="1196" b="1">
                <a:solidFill>
                  <a:srgbClr val="555555"/>
                </a:solidFill>
              </a:rPr>
              <a:t>(۱.۵ تا ۲ میلیون خانواده)</a:t>
            </a:r>
            <a:r>
              <a:rPr sz="1435" b="1">
                <a:solidFill>
                  <a:srgbClr val="0E0091"/>
                </a:solidFill>
              </a:rPr>
              <a:t> </a:t>
            </a:r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6262" y="2213610"/>
            <a:ext cx="228594" cy="1257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86612" y="2124709"/>
            <a:ext cx="58535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ترکیب: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209944" y="2619374"/>
            <a:ext cx="1504912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4365479" y="2688565"/>
            <a:ext cx="1096710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کارمندان دولت 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00539" y="2754261"/>
            <a:ext cx="171445" cy="149327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2485962" y="2619374"/>
            <a:ext cx="1628734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659520" y="2688565"/>
            <a:ext cx="1202509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استادان دانشگاه </a:t>
            </a:r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00379" y="2759791"/>
            <a:ext cx="171445" cy="138266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1142971" y="2619374"/>
            <a:ext cx="1247743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248123" y="2688565"/>
            <a:ext cx="889924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دانشجویان </a:t>
            </a:r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76398" y="2763939"/>
            <a:ext cx="171445" cy="129970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4695707" y="3133724"/>
            <a:ext cx="1019149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771038" y="3202915"/>
            <a:ext cx="691151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پزشکان </a:t>
            </a:r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00539" y="3268611"/>
            <a:ext cx="171445" cy="149327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3457488" y="3133724"/>
            <a:ext cx="1142971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3544431" y="3202915"/>
            <a:ext cx="803361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مهندسان </a:t>
            </a:r>
          </a:p>
        </p:txBody>
      </p:sp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86142" y="3274141"/>
            <a:ext cx="171445" cy="138266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1314417" y="3133724"/>
            <a:ext cx="2047823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1549594" y="3202915"/>
            <a:ext cx="1559979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کارکنان بخش خصوصی </a:t>
            </a:r>
          </a:p>
        </p:txBody>
      </p: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47923" y="3274141"/>
            <a:ext cx="171445" cy="138266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86262" y="3701415"/>
            <a:ext cx="228594" cy="2171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760963" y="3658233"/>
            <a:ext cx="61100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ویژگی: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70360" y="4067808"/>
            <a:ext cx="3544496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این طبقه با توسعه آموزش و تخصص‌گرایی شکل گرفت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06752" y="4477384"/>
            <a:ext cx="290810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شدیداً به دولت و درآمدهای نفتی وابسته بود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04852" y="5019675"/>
            <a:ext cx="4810004" cy="1076325"/>
          </a:xfrm>
          <a:prstGeom prst="roundRect">
            <a:avLst>
              <a:gd name="adj" fmla="val 21238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2351129" y="5198086"/>
            <a:ext cx="1917448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وابستگی به دولت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79557" y="5681596"/>
            <a:ext cx="1460592" cy="27635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325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ویژگی کلیدی این طبقه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253067" y="198692"/>
            <a:ext cx="3685561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طبقه مزدبگیر و مستضعفان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257300"/>
            <a:ext cx="5286242" cy="4987089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810604" y="1495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1624840"/>
            <a:ext cx="266693" cy="217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7780" y="1567734"/>
            <a:ext cx="2399952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 طبقه مزدبگیر </a:t>
            </a:r>
            <a:r>
              <a:rPr sz="1196" b="1">
                <a:solidFill>
                  <a:srgbClr val="555555"/>
                </a:solidFill>
              </a:rPr>
              <a:t>(۳.۵ میلیون نفر)</a:t>
            </a:r>
            <a:r>
              <a:rPr sz="1435" b="1">
                <a:solidFill>
                  <a:srgbClr val="0E0091"/>
                </a:solidFill>
              </a:rPr>
              <a:t>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8248" y="2213610"/>
            <a:ext cx="228594" cy="125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51809" y="2124709"/>
            <a:ext cx="79214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رشد کمی: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23188" y="2760334"/>
            <a:ext cx="631840" cy="4419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152" b="1">
                <a:solidFill>
                  <a:srgbClr val="0E0091"/>
                </a:solidFill>
              </a:rPr>
              <a:t>۱۶٪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0603" y="3238141"/>
            <a:ext cx="1257011" cy="25789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نیروی کار (دهه ۱۳۲۰)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4701" y="2983952"/>
            <a:ext cx="342891" cy="2423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3228" y="2760334"/>
            <a:ext cx="771300" cy="4419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152" b="1">
                <a:solidFill>
                  <a:srgbClr val="0E0091"/>
                </a:solidFill>
              </a:rPr>
              <a:t>۳۴٪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6028" y="3238141"/>
            <a:ext cx="1625701" cy="257891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نیروی کار (اواسط دهه ۱۳۵۰)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8248" y="3907557"/>
            <a:ext cx="228594" cy="1257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58598" y="3818656"/>
            <a:ext cx="58535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ترکیب: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00959" y="4229100"/>
            <a:ext cx="1685882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9743482" y="4334387"/>
            <a:ext cx="1266629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مزدبگیران صنعتی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72525" y="4363986"/>
            <a:ext cx="171445" cy="14932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848403" y="4229100"/>
            <a:ext cx="1657308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992809" y="4334387"/>
            <a:ext cx="1236172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کارگران متخصص 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91395" y="4369516"/>
            <a:ext cx="171445" cy="13826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315217" y="4743450"/>
            <a:ext cx="1971625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9495017" y="4848737"/>
            <a:ext cx="1515095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کارگران خدمات شهری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72525" y="4897693"/>
            <a:ext cx="171445" cy="11061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610284" y="4743450"/>
            <a:ext cx="1609684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708669" y="4848737"/>
            <a:ext cx="1234569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کارگران کشاورزی 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05652" y="4886632"/>
            <a:ext cx="171445" cy="13273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9600959" y="5257800"/>
            <a:ext cx="1685882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9735467" y="5363087"/>
            <a:ext cx="1274644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کارگران ساختمانی 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72525" y="5396834"/>
            <a:ext cx="171445" cy="141031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66733" y="1257300"/>
            <a:ext cx="5286242" cy="4987089"/>
          </a:xfrm>
          <a:prstGeom prst="roundRect">
            <a:avLst>
              <a:gd name="adj" fmla="val 437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5238619" y="1495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3391" y="1629189"/>
            <a:ext cx="266693" cy="2087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64825" y="1567734"/>
            <a:ext cx="3130922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 لشکر فزاینده فقرای شهری </a:t>
            </a:r>
            <a:r>
              <a:rPr sz="1196" b="1">
                <a:solidFill>
                  <a:srgbClr val="555555"/>
                </a:solidFill>
              </a:rPr>
              <a:t>(مستضعفان)</a:t>
            </a:r>
            <a:r>
              <a:rPr sz="1435" b="1">
                <a:solidFill>
                  <a:srgbClr val="0E0091"/>
                </a:solidFill>
              </a:rPr>
              <a:t> </a:t>
            </a:r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6262" y="2183606"/>
            <a:ext cx="228594" cy="18573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22284" y="2124708"/>
            <a:ext cx="374968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</a:t>
            </a:r>
            <a:r>
              <a:rPr sz="1196" b="1">
                <a:solidFill>
                  <a:srgbClr val="0E0091"/>
                </a:solidFill>
              </a:rPr>
              <a:t>مهاجران فقیر روستایی</a:t>
            </a:r>
            <a:r>
              <a:rPr sz="1196" b="0">
                <a:solidFill>
                  <a:srgbClr val="555555"/>
                </a:solidFill>
              </a:rPr>
              <a:t> که در حلبی‌آبادها زندگی می‌کردند </a:t>
            </a:r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6262" y="2593181"/>
            <a:ext cx="228594" cy="1857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696843" y="2534284"/>
            <a:ext cx="67512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0E0091"/>
                </a:solidFill>
              </a:rPr>
              <a:t>مشاغل: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57628" y="3028950"/>
            <a:ext cx="857228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931359" y="3110173"/>
            <a:ext cx="554895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بنایی </a:t>
            </a:r>
          </a:p>
        </p:txBody>
      </p:sp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00539" y="3167984"/>
            <a:ext cx="171445" cy="141031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3800379" y="3028950"/>
            <a:ext cx="962000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3898731" y="3110173"/>
            <a:ext cx="635046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عملگی 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48063" y="3158305"/>
            <a:ext cx="171445" cy="160388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438339" y="3028950"/>
            <a:ext cx="1276318" cy="419100"/>
          </a:xfrm>
          <a:prstGeom prst="roundRect">
            <a:avLst>
              <a:gd name="adj" fmla="val 909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2581705" y="3110173"/>
            <a:ext cx="904350" cy="28071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دستفروشی </a:t>
            </a:r>
          </a:p>
        </p:txBody>
      </p: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90815" y="3169366"/>
            <a:ext cx="171445" cy="138266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904852" y="3686175"/>
            <a:ext cx="4810004" cy="1247775"/>
          </a:xfrm>
          <a:prstGeom prst="roundRect">
            <a:avLst>
              <a:gd name="adj" fmla="val 18320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915372" y="3875252"/>
            <a:ext cx="4524261" cy="31316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650"/>
              </a:spcAft>
            </a:pPr>
            <a:r>
              <a:rPr sz="1315" b="1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315" b="1">
                <a:solidFill>
                  <a:srgbClr val="0E0091"/>
                </a:solidFill>
              </a:rPr>
              <a:t> نقش تاریخی </a:t>
            </a:r>
          </a:p>
        </p:txBody>
      </p:sp>
      <p:pic>
        <p:nvPicPr>
          <p:cNvPr id="51" name="Picture 50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43391" y="3917632"/>
            <a:ext cx="228594" cy="16573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47723" y="4238143"/>
            <a:ext cx="4524261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این افراد بعدها به </a:t>
            </a:r>
            <a:r>
              <a:rPr sz="1196" b="1">
                <a:solidFill>
                  <a:srgbClr val="0E0091"/>
                </a:solidFill>
              </a:rPr>
              <a:t>مستضعفان</a:t>
            </a:r>
            <a:r>
              <a:rPr sz="1196" b="0">
                <a:solidFill>
                  <a:srgbClr val="555555"/>
                </a:solidFill>
              </a:rPr>
              <a:t> مشهور شدند و </a:t>
            </a:r>
            <a:r>
              <a:rPr sz="1196" b="1">
                <a:solidFill>
                  <a:srgbClr val="0E0091"/>
                </a:solidFill>
              </a:rPr>
              <a:t>سان‌کلوت‌های انقلاب اسلامی</a:t>
            </a:r>
            <a:r>
              <a:rPr sz="1196" b="0">
                <a:solidFill>
                  <a:srgbClr val="555555"/>
                </a:solidFill>
              </a:rPr>
              <a:t> را تشکیل دادند </a:t>
            </a:r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452" y="5472593"/>
            <a:ext cx="228594" cy="12572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904852" y="5383150"/>
            <a:ext cx="4467113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رشد سریع این طبقه ناشی از مهاجرت گسترده روستاییان به شهرها و شکست اصلاحات ارضی در تأمین معیشت روستاییان بود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447558" y="198692"/>
            <a:ext cx="5296578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جمع‌بندی تحلیلی: تبیین توسعه نامتوازن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00884"/>
            <a:ext cx="10858228" cy="155448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667733" y="1170058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01079" y="1373746"/>
            <a:ext cx="304792" cy="164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8069" y="1190336"/>
            <a:ext cx="3049168" cy="34996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0E0091"/>
                </a:solidFill>
              </a:rPr>
              <a:t>توسعه اقتصادی و اجتماعی گسترده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5770" y="1538216"/>
            <a:ext cx="2781467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باعث ایجاد و پروردن طبقات جدید شد: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43471" y="1932054"/>
            <a:ext cx="4333766" cy="533399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143471" y="2075405"/>
            <a:ext cx="4333766" cy="29482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E0091"/>
                </a:solidFill>
              </a:rPr>
              <a:t> طبقه متوسط جدید (متخصص و وابسته به دولت) 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247" y="2116634"/>
            <a:ext cx="209544" cy="16424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00379" y="1932054"/>
            <a:ext cx="2200219" cy="533399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800379" y="2075405"/>
            <a:ext cx="2200219" cy="29482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E0091"/>
                </a:solidFill>
              </a:rPr>
              <a:t> طبقه مزدبگیر صنعتی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609" y="2108138"/>
            <a:ext cx="209544" cy="181232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123921" y="1932054"/>
            <a:ext cx="2533586" cy="533399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1123921" y="2075405"/>
            <a:ext cx="2533586" cy="29482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E0091"/>
                </a:solidFill>
              </a:rPr>
              <a:t> فقیر شهری (مستضعفان)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518" y="2116634"/>
            <a:ext cx="209544" cy="16424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66733" y="2881056"/>
            <a:ext cx="10858228" cy="155448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10667733" y="2950230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1079" y="3112888"/>
            <a:ext cx="304792" cy="246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36560" y="2970508"/>
            <a:ext cx="3640677" cy="34996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0E0091"/>
                </a:solidFill>
              </a:rPr>
              <a:t>ساختار سیاسی تک‌قطبی و غیرقابل نوسازی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7713" y="3330426"/>
            <a:ext cx="3879524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نتوانست این طبقات جدید و مطالبات آن‌ها را جذب کند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72065" y="3724259"/>
            <a:ext cx="4105172" cy="533399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372065" y="3843546"/>
            <a:ext cx="4105172" cy="29482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E0091"/>
                </a:solidFill>
              </a:rPr>
              <a:t> عدم تحول سیاسی متناسب با تحولات اجتماعی 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96247" y="3900343"/>
            <a:ext cx="209544" cy="18123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085922" y="3724259"/>
            <a:ext cx="4143271" cy="533399"/>
          </a:xfrm>
          <a:prstGeom prst="roundRect">
            <a:avLst>
              <a:gd name="adj" fmla="val 28571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2085922" y="3843546"/>
            <a:ext cx="4143271" cy="29482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0E0091"/>
                </a:solidFill>
              </a:rPr>
              <a:t> بسته‌شدن راه‌های ارتباطی میان حکومت و مردم </a:t>
            </a:r>
          </a:p>
        </p:txBody>
      </p:sp>
      <p:pic>
        <p:nvPicPr>
          <p:cNvPr id="28" name="Picture 27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8203" y="3908839"/>
            <a:ext cx="209544" cy="164241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666733" y="4589032"/>
            <a:ext cx="10858228" cy="2103120"/>
          </a:xfrm>
          <a:prstGeom prst="roundRect">
            <a:avLst>
              <a:gd name="adj" fmla="val 743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10667733" y="465820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801079" y="4803280"/>
            <a:ext cx="304792" cy="2813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23873" y="4678484"/>
            <a:ext cx="3153364" cy="34996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0E0091"/>
                </a:solidFill>
              </a:rPr>
              <a:t>ناهمگونی میان توسعه و رکود سیاسی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86062" y="5037401"/>
            <a:ext cx="7152856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 </a:t>
            </a:r>
            <a:r>
              <a:rPr sz="1315" b="1">
                <a:solidFill>
                  <a:srgbClr val="0E0091"/>
                </a:solidFill>
              </a:rPr>
              <a:t>پتانسیل انفجاری جامعه</a:t>
            </a:r>
            <a:r>
              <a:rPr sz="1315" b="0">
                <a:solidFill>
                  <a:srgbClr val="555555"/>
                </a:solidFill>
              </a:rPr>
              <a:t> را افزایش داد و منجر به گسترش شکاف میان حکومت و نیروهای اجتماعی شد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57228" y="5464834"/>
            <a:ext cx="10248643" cy="1134484"/>
          </a:xfrm>
          <a:prstGeom prst="roundRect">
            <a:avLst>
              <a:gd name="adj" fmla="val 15584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9940904" y="5531276"/>
            <a:ext cx="1072665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435" b="1">
                <a:solidFill>
                  <a:srgbClr val="0E0091"/>
                </a:solidFill>
              </a:rPr>
              <a:t>نتیجه نهایی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42971" y="5768263"/>
            <a:ext cx="9962900" cy="64940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ظهور رهبری کاریزماتیک (آیت‌الله خمینی) در کنار حمایت طبقه متوسط سنتی (بازار و روحانیت) و قشر مستضعف شهری، این شکاف را به قیام ۱۳۴۲ و در نهایت به یک انقلاب تمام‌عیار تبدیل کرد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1695" cy="8762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ظهور رهبری کاریزماتیک و حمایت طبقات اجتماعی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088852"/>
            <a:ext cx="10858228" cy="2118148"/>
          </a:xfrm>
          <a:prstGeom prst="roundRect">
            <a:avLst>
              <a:gd name="adj" fmla="val 952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5714857" y="1206154"/>
            <a:ext cx="761980" cy="761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5352" y="1408560"/>
            <a:ext cx="380990" cy="357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478" y="2183987"/>
            <a:ext cx="1750736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674" b="1">
                <a:solidFill>
                  <a:srgbClr val="0E0091"/>
                </a:solidFill>
              </a:rPr>
              <a:t>رهبری کاریزماتیک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5650" y="2687740"/>
            <a:ext cx="7760393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 ظهور </a:t>
            </a:r>
            <a:r>
              <a:rPr sz="1315" b="1">
                <a:solidFill>
                  <a:srgbClr val="0E0091"/>
                </a:solidFill>
              </a:rPr>
              <a:t>آیت‌الله خمینی</a:t>
            </a:r>
            <a:r>
              <a:rPr sz="1315" b="0">
                <a:solidFill>
                  <a:srgbClr val="555555"/>
                </a:solidFill>
              </a:rPr>
              <a:t> به عنوان رهبری توانمند که توانست شکاف‌های اجتماعی را به یک جریان انقلابی تبدیل کند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91095" y="3377853"/>
            <a:ext cx="5333866" cy="1288880"/>
          </a:xfrm>
          <a:prstGeom prst="roundRect">
            <a:avLst>
              <a:gd name="adj" fmla="val 1558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0715357" y="3825527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604" y="3977331"/>
            <a:ext cx="380990" cy="267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05572" y="3631136"/>
            <a:ext cx="1619289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650"/>
              </a:spcAft>
            </a:pPr>
            <a:r>
              <a:rPr sz="1435" b="1">
                <a:solidFill>
                  <a:srgbClr val="0E0091"/>
                </a:solidFill>
              </a:rPr>
              <a:t>طبقه متوسط سنتی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214" y="4169059"/>
            <a:ext cx="4095647" cy="34163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</a:t>
            </a:r>
            <a:r>
              <a:rPr sz="1196" b="1">
                <a:solidFill>
                  <a:srgbClr val="0E0091"/>
                </a:solidFill>
              </a:rPr>
              <a:t>بازار</a:t>
            </a:r>
            <a:r>
              <a:rPr sz="1196" b="0">
                <a:solidFill>
                  <a:srgbClr val="555555"/>
                </a:solidFill>
              </a:rPr>
              <a:t> و </a:t>
            </a:r>
            <a:r>
              <a:rPr sz="1196" b="1">
                <a:solidFill>
                  <a:srgbClr val="0E0091"/>
                </a:solidFill>
              </a:rPr>
              <a:t>روحانیت</a:t>
            </a:r>
            <a:r>
              <a:rPr sz="1196" b="0">
                <a:solidFill>
                  <a:srgbClr val="555555"/>
                </a:solidFill>
              </a:rPr>
              <a:t> به عنوان پایگاه‌های اصلی حمایت از رهبری جدید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3377853"/>
            <a:ext cx="5333866" cy="1288880"/>
          </a:xfrm>
          <a:prstGeom prst="roundRect">
            <a:avLst>
              <a:gd name="adj" fmla="val 1558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5190995" y="3825527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242" y="3965425"/>
            <a:ext cx="380990" cy="2917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40759" y="3764487"/>
            <a:ext cx="1859740" cy="33162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650"/>
              </a:spcAft>
            </a:pPr>
            <a:r>
              <a:rPr sz="1435" b="1">
                <a:solidFill>
                  <a:srgbClr val="0E0091"/>
                </a:solidFill>
              </a:rPr>
              <a:t>قشر مستضعف شهری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9891" y="4169061"/>
            <a:ext cx="3390608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نیروی انقلابی که از حاشیه‌های شهرها به میدان آمد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6733" y="4818537"/>
            <a:ext cx="10858228" cy="1871021"/>
          </a:xfrm>
          <a:prstGeom prst="roundRect">
            <a:avLst>
              <a:gd name="adj" fmla="val 9448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5099452" y="5076941"/>
            <a:ext cx="1992790" cy="349968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975"/>
              </a:spcAft>
            </a:pPr>
            <a:r>
              <a:rPr sz="1554" b="1">
                <a:solidFill>
                  <a:srgbClr val="0E0091"/>
                </a:solidFill>
              </a:rPr>
              <a:t>تبدیل شکاف به انقلاب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4852" y="5425572"/>
            <a:ext cx="10381990" cy="38010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این ائتلاف میان رهبری کاریزماتیک و طبقات اجتماعی، شکاف ایجاد شده را به قیام ۱۳۴۲ و در نهایت به یک انقلاب تمام‌عیار تبدیل کرد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62560" y="5939973"/>
            <a:ext cx="1571585" cy="590549"/>
          </a:xfrm>
          <a:prstGeom prst="roundRect">
            <a:avLst>
              <a:gd name="adj" fmla="val 387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7433" y="6129520"/>
            <a:ext cx="228594" cy="21145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76736" y="6087836"/>
            <a:ext cx="819391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قیام ۱۳۴۲</a:t>
            </a:r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91075" y="6101302"/>
            <a:ext cx="380990" cy="26789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7548" y="5939973"/>
            <a:ext cx="1743031" cy="590549"/>
          </a:xfrm>
          <a:prstGeom prst="roundRect">
            <a:avLst>
              <a:gd name="adj" fmla="val 387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3866" y="6133806"/>
            <a:ext cx="228594" cy="2028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71686" y="6087836"/>
            <a:ext cx="9909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انقلاب ۱۳۵۷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1695" cy="8762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نتیجه‌گیری نهایی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161044"/>
            <a:ext cx="10858228" cy="5444289"/>
          </a:xfrm>
          <a:prstGeom prst="roundRect">
            <a:avLst>
              <a:gd name="adj" fmla="val 479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00099" y="1494419"/>
            <a:ext cx="10191495" cy="79057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2665"/>
              </a:lnSpc>
              <a:spcBef>
                <a:spcPts val="0"/>
              </a:spcBef>
              <a:spcAft>
                <a:spcPts val="1950"/>
              </a:spcAft>
            </a:pPr>
            <a:r>
              <a:rPr sz="1554" b="0">
                <a:solidFill>
                  <a:srgbClr val="555555"/>
                </a:solidFill>
              </a:rPr>
              <a:t> تحلیل آبراهامیان از </a:t>
            </a:r>
            <a:r>
              <a:rPr sz="1554" b="1">
                <a:solidFill>
                  <a:srgbClr val="0E0091"/>
                </a:solidFill>
              </a:rPr>
              <a:t>توسعه ناهمگون</a:t>
            </a:r>
            <a:r>
              <a:rPr sz="1554" b="0">
                <a:solidFill>
                  <a:srgbClr val="555555"/>
                </a:solidFill>
              </a:rPr>
              <a:t> در ایران نشان می‌دهد که انقلاب ۱۳۵۷ نتیجه مستقیم ناهمگونی میان توسعه اقتصادی-اجتماعی و رکود سیاسی بود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5987" y="2423342"/>
            <a:ext cx="2066873" cy="590549"/>
          </a:xfrm>
          <a:prstGeom prst="roundRect">
            <a:avLst>
              <a:gd name="adj" fmla="val 387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96147" y="2612889"/>
            <a:ext cx="228594" cy="211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4106" y="2566217"/>
            <a:ext cx="1266793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ناهمگونی توسعه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48323" y="2610178"/>
            <a:ext cx="304792" cy="21687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62400" y="2423342"/>
            <a:ext cx="1943051" cy="590549"/>
          </a:xfrm>
          <a:prstGeom prst="roundRect">
            <a:avLst>
              <a:gd name="adj" fmla="val 387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739" y="2630034"/>
            <a:ext cx="228594" cy="17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00519" y="2566217"/>
            <a:ext cx="1142971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شکاف اجتماعی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4737" y="2610178"/>
            <a:ext cx="304792" cy="21687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28834" y="2423342"/>
            <a:ext cx="1743031" cy="590549"/>
          </a:xfrm>
          <a:prstGeom prst="roundRect">
            <a:avLst>
              <a:gd name="adj" fmla="val 387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5152" y="2617175"/>
            <a:ext cx="228594" cy="202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66953" y="2566217"/>
            <a:ext cx="942951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0E0091"/>
                </a:solidFill>
              </a:rPr>
              <a:t>انقلاب ۱۳۵۷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53236" y="3213406"/>
            <a:ext cx="2095447" cy="1952624"/>
          </a:xfrm>
          <a:prstGeom prst="roundRect">
            <a:avLst>
              <a:gd name="adj" fmla="val 11707"/>
            </a:avLst>
          </a:prstGeom>
          <a:solidFill>
            <a:srgbClr val="0E0091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9315217" y="340390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8563" y="3607595"/>
            <a:ext cx="304792" cy="1641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91375" y="4118281"/>
            <a:ext cx="1209644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توسعه اقتصادی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3731" y="4499282"/>
            <a:ext cx="1714457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رشد سریع درآمدهای نفتی و صنعتی‌سازی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10144" y="3213406"/>
            <a:ext cx="2095447" cy="1952624"/>
          </a:xfrm>
          <a:prstGeom prst="roundRect">
            <a:avLst>
              <a:gd name="adj" fmla="val 11707"/>
            </a:avLst>
          </a:prstGeom>
          <a:solidFill>
            <a:srgbClr val="0E0091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6972125" y="340390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5472" y="3566564"/>
            <a:ext cx="304792" cy="246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00679" y="4118281"/>
            <a:ext cx="914377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رکود سیاسی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639" y="4499282"/>
            <a:ext cx="1714457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ساختار تک‌قطبی و غیرقابل نوسازی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86102" y="3213406"/>
            <a:ext cx="2095447" cy="1952624"/>
          </a:xfrm>
          <a:prstGeom prst="roundRect">
            <a:avLst>
              <a:gd name="adj" fmla="val 11707"/>
            </a:avLst>
          </a:prstGeom>
          <a:solidFill>
            <a:srgbClr val="0E0091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4648083" y="340390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1430" y="3546049"/>
            <a:ext cx="304792" cy="2872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67093" y="4118281"/>
            <a:ext cx="1314417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رهبری کاریزماتیک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7568" y="4499282"/>
            <a:ext cx="1333466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ظهور آیت‌الله خمینی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43011" y="3213406"/>
            <a:ext cx="2095447" cy="1952624"/>
          </a:xfrm>
          <a:prstGeom prst="roundRect">
            <a:avLst>
              <a:gd name="adj" fmla="val 11707"/>
            </a:avLst>
          </a:prstGeom>
          <a:solidFill>
            <a:srgbClr val="0E0091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2304992" y="3403906"/>
            <a:ext cx="571485" cy="571500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38339" y="3607595"/>
            <a:ext cx="304792" cy="1641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76398" y="4118281"/>
            <a:ext cx="1038199" cy="3048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520"/>
              </a:spcAft>
            </a:pPr>
            <a:r>
              <a:rPr sz="1196" b="1">
                <a:solidFill>
                  <a:srgbClr val="0E0091"/>
                </a:solidFill>
              </a:rPr>
              <a:t>ائتلاف طبقاتی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3506" y="4499282"/>
            <a:ext cx="1714457" cy="47624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162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بازار، روحانیت و مستضعفان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00099" y="5366057"/>
            <a:ext cx="10191495" cy="1104900"/>
          </a:xfrm>
          <a:prstGeom prst="roundRect">
            <a:avLst>
              <a:gd name="adj" fmla="val 20689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10524861" y="5223182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1238219" y="5604181"/>
            <a:ext cx="9715257" cy="6286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315" b="0">
                <a:solidFill>
                  <a:srgbClr val="555555"/>
                </a:solidFill>
              </a:rPr>
              <a:t>این ناهمگونی باعث ایجاد شکاف عمیق میان حکومت و نیروهای اجتماعی شد و با ظهور رهبری کاریزماتیک و ائتلاف طبقات اجتماعی، به انقلابی تمام‌عیار تبدیل شد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0">
            <a:alphaModFix/>
            <a:lum bright="70000" contrast="-70000"/>
          </a:blip>
          <a:stretch>
            <a:fillRect/>
          </a:stretch>
        </p:blipFill>
        <p:spPr>
          <a:xfrm>
            <a:off x="10562960" y="5357630"/>
            <a:ext cx="304792" cy="146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21570" y="198692"/>
            <a:ext cx="3148554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پایه‌های اقتصادی تثبیت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4813" y="1396933"/>
            <a:ext cx="3102068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1950"/>
              </a:spcAft>
            </a:pPr>
            <a:r>
              <a:rPr sz="1674" b="1">
                <a:solidFill>
                  <a:srgbClr val="0E0091"/>
                </a:solidFill>
              </a:rPr>
              <a:t>درآمدهای نفتی و کمک‌های خارجی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2076449"/>
            <a:ext cx="5286242" cy="1866899"/>
          </a:xfrm>
          <a:prstGeom prst="roundRect">
            <a:avLst>
              <a:gd name="adj" fmla="val 1224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810604" y="23241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2448339"/>
            <a:ext cx="266693" cy="208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2324" y="2400880"/>
            <a:ext cx="1255408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کمک‌های آمریکا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6838" y="3033229"/>
            <a:ext cx="4810004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 دریافت </a:t>
            </a:r>
            <a:r>
              <a:rPr sz="1435" b="1">
                <a:solidFill>
                  <a:srgbClr val="0E0091"/>
                </a:solidFill>
              </a:rPr>
              <a:t>۱۴۵ میلیون دلار</a:t>
            </a:r>
            <a:r>
              <a:rPr sz="1076" b="0">
                <a:solidFill>
                  <a:srgbClr val="555555"/>
                </a:solidFill>
              </a:rPr>
              <a:t> کمک مالی از ایالات متحده (۱۳۳۲-۱۳۳۶) برای نجات دولت از ورشکستگی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733" y="2076449"/>
            <a:ext cx="5286242" cy="1866899"/>
          </a:xfrm>
          <a:prstGeom prst="roundRect">
            <a:avLst>
              <a:gd name="adj" fmla="val 1224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238619" y="23241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391" y="2448339"/>
            <a:ext cx="266693" cy="208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98047" y="2400880"/>
            <a:ext cx="1197700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حل دعوای نفت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4852" y="3033229"/>
            <a:ext cx="4810004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پذیرش اصل تقسیم بالمناصفه سود با کنسرسیوم متشکل از شرکت‌های نفتی غربی و کنار گذاشتن پافشاری مصدق بر جزئیات ملی شدن صنعت نفت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38719" y="4229100"/>
            <a:ext cx="5286242" cy="2124075"/>
          </a:xfrm>
          <a:prstGeom prst="roundRect">
            <a:avLst>
              <a:gd name="adj" fmla="val 1076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10810604" y="4476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5377" y="4632877"/>
            <a:ext cx="266693" cy="1449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35006" y="4553531"/>
            <a:ext cx="1532727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رشد درآمدهای نفتی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6838" y="5193282"/>
            <a:ext cx="4810004" cy="81483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076">
                <a:solidFill>
                  <a:srgbClr val="555555"/>
                </a:solidFill>
              </a:rPr>
              <a:t> افزایش جهشی درآمد نفت:‌ ‌ </a:t>
            </a:r>
          </a:p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endParaRPr lang="fa-IR" sz="1076">
              <a:solidFill>
                <a:srgbClr val="555555"/>
              </a:solidFill>
            </a:endParaRPr>
          </a:p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076">
                <a:solidFill>
                  <a:srgbClr val="555555"/>
                </a:solidFill>
              </a:rPr>
              <a:t> </a:t>
            </a:r>
            <a:r>
              <a:rPr lang="fa-IR" sz="2400">
                <a:solidFill>
                  <a:srgbClr val="0E0091"/>
                </a:solidFill>
              </a:rPr>
              <a:t>۳۴</a:t>
            </a:r>
            <a:r>
              <a:rPr lang="fa-IR" sz="1076">
                <a:solidFill>
                  <a:srgbClr val="555555"/>
                </a:solidFill>
              </a:rPr>
              <a:t> میلیون دلار    (</a:t>
            </a:r>
            <a:r>
              <a:rPr lang="fa-IR" sz="1076">
                <a:solidFill>
                  <a:srgbClr val="0E0091"/>
                </a:solidFill>
              </a:rPr>
              <a:t>۱۳۳۳</a:t>
            </a:r>
            <a:r>
              <a:rPr lang="fa-IR" sz="1076">
                <a:solidFill>
                  <a:srgbClr val="555555"/>
                </a:solidFill>
              </a:rPr>
              <a:t>)    </a:t>
            </a:r>
            <a:r>
              <a:rPr lang="fa-IR" sz="1076" smtClean="0">
                <a:solidFill>
                  <a:srgbClr val="555555"/>
                </a:solidFill>
              </a:rPr>
              <a:t>                                  </a:t>
            </a:r>
            <a:r>
              <a:rPr lang="fa-IR" sz="2400">
                <a:solidFill>
                  <a:srgbClr val="0E0091"/>
                </a:solidFill>
              </a:rPr>
              <a:t>۴۳۷</a:t>
            </a:r>
            <a:r>
              <a:rPr lang="fa-IR" sz="1076">
                <a:solidFill>
                  <a:srgbClr val="555555"/>
                </a:solidFill>
              </a:rPr>
              <a:t> میلیون </a:t>
            </a:r>
            <a:r>
              <a:rPr lang="fa-IR" sz="1076" smtClean="0">
                <a:solidFill>
                  <a:srgbClr val="555555"/>
                </a:solidFill>
              </a:rPr>
              <a:t>دلار  ( </a:t>
            </a:r>
            <a:r>
              <a:rPr lang="fa-IR" sz="1076" smtClean="0">
                <a:solidFill>
                  <a:srgbClr val="0E0091"/>
                </a:solidFill>
              </a:rPr>
              <a:t>۱۳۴۱</a:t>
            </a:r>
            <a:r>
              <a:rPr lang="fa-IR" sz="1076">
                <a:solidFill>
                  <a:srgbClr val="555555"/>
                </a:solidFill>
              </a:rPr>
              <a:t>) </a:t>
            </a:r>
            <a:endParaRPr sz="1076" b="0">
              <a:solidFill>
                <a:srgbClr val="555555"/>
              </a:solidFill>
            </a:endParaRP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881840" y="5685282"/>
            <a:ext cx="304792" cy="21687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66733" y="4229100"/>
            <a:ext cx="5286242" cy="2124075"/>
          </a:xfrm>
          <a:prstGeom prst="roundRect">
            <a:avLst>
              <a:gd name="adj" fmla="val 1076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5238619" y="4476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3391" y="4580696"/>
            <a:ext cx="266693" cy="2493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87201" y="4553531"/>
            <a:ext cx="1008546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تقویت ارتش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4852" y="5314468"/>
            <a:ext cx="4810004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555555"/>
                </a:solidFill>
              </a:rPr>
              <a:t> افزایش شمار نیروهای مسلح از </a:t>
            </a:r>
            <a:r>
              <a:rPr sz="1435" b="1">
                <a:solidFill>
                  <a:srgbClr val="0E0091"/>
                </a:solidFill>
              </a:rPr>
              <a:t>۱۲۰,۰۰۰</a:t>
            </a:r>
            <a:r>
              <a:rPr sz="1076" b="0">
                <a:solidFill>
                  <a:srgbClr val="555555"/>
                </a:solidFill>
              </a:rPr>
              <a:t> به بیش از </a:t>
            </a:r>
            <a:r>
              <a:rPr sz="1435" b="1">
                <a:solidFill>
                  <a:srgbClr val="0E0091"/>
                </a:solidFill>
              </a:rPr>
              <a:t>۲۰۰,۰۰۰</a:t>
            </a:r>
            <a:r>
              <a:rPr sz="1076" b="0">
                <a:solidFill>
                  <a:srgbClr val="555555"/>
                </a:solidFill>
              </a:rPr>
              <a:t> نفر و افزایش بودجه نظامی به تقریباً ۱۸۳ میلیون دلار در سال ۱۳۴۲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126430" y="198692"/>
            <a:ext cx="3938834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سیاست دوگانه در برابر طبقات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393780"/>
            <a:ext cx="5286242" cy="647699"/>
          </a:xfrm>
          <a:prstGeom prst="roundRect">
            <a:avLst>
              <a:gd name="adj" fmla="val 35294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238719" y="1551815"/>
            <a:ext cx="5286242" cy="33162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FFFFFF"/>
                </a:solidFill>
              </a:rPr>
              <a:t> مدیریت قاطع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10464" y="1592976"/>
            <a:ext cx="266693" cy="2493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38719" y="2231979"/>
            <a:ext cx="5286242" cy="3622913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560922" y="2574581"/>
            <a:ext cx="1635319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196" b="1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0E0091"/>
                </a:solidFill>
              </a:rPr>
              <a:t> برخورد با طبقات جدید 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872" y="2639922"/>
            <a:ext cx="228594" cy="142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3341" y="3223715"/>
            <a:ext cx="153112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روشنفکران و کارگران: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7284" y="3576141"/>
            <a:ext cx="3116687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نظارت شدید </a:t>
            </a:r>
            <a:r>
              <a:rPr sz="1200" b="1">
                <a:solidFill>
                  <a:srgbClr val="0E0091"/>
                </a:solidFill>
              </a:rPr>
              <a:t>ساواک</a:t>
            </a:r>
            <a:r>
              <a:rPr sz="1200" b="0">
                <a:solidFill>
                  <a:srgbClr val="555555"/>
                </a:solidFill>
              </a:rPr>
              <a:t> بر دانشگاه‌ها و کارخانه‌ها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9563" y="3833316"/>
            <a:ext cx="2754408" cy="341632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کاهش چشمگیر اعتصابات بزرگ صنعتی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76400" y="4366665"/>
            <a:ext cx="449097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0E0091"/>
                </a:solidFill>
              </a:rPr>
              <a:t>۷۹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21522" y="4697299"/>
            <a:ext cx="88992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050" b="0">
                <a:solidFill>
                  <a:srgbClr val="555555"/>
                </a:solidFill>
              </a:rPr>
              <a:t>مورد (۱۳۳۲)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62780" y="4600974"/>
            <a:ext cx="228594" cy="1657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92730" y="4366665"/>
            <a:ext cx="33047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b="1">
                <a:solidFill>
                  <a:srgbClr val="0E0091"/>
                </a:solidFill>
              </a:rPr>
              <a:t>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151" y="4697299"/>
            <a:ext cx="88030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050" b="0">
                <a:solidFill>
                  <a:srgbClr val="555555"/>
                </a:solidFill>
              </a:rPr>
              <a:t>مورد (۱۳۳۶)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1393780"/>
            <a:ext cx="5286242" cy="647699"/>
          </a:xfrm>
          <a:prstGeom prst="roundRect">
            <a:avLst>
              <a:gd name="adj" fmla="val 35294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6733" y="1551815"/>
            <a:ext cx="5286242" cy="33162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FFFFFF"/>
                </a:solidFill>
              </a:rPr>
              <a:t> </a:t>
            </a:r>
            <a:r>
              <a:rPr sz="1104"/>
              <a:t>  </a:t>
            </a:r>
            <a:r>
              <a:rPr sz="1435" b="1">
                <a:solidFill>
                  <a:srgbClr val="FFFFFF"/>
                </a:solidFill>
              </a:rPr>
              <a:t> احتیاط </a:t>
            </a:r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3686" y="1608920"/>
            <a:ext cx="266693" cy="21741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66733" y="2231979"/>
            <a:ext cx="5286242" cy="3622913"/>
          </a:xfrm>
          <a:prstGeom prst="roundRect">
            <a:avLst>
              <a:gd name="adj" fmla="val 558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3992142" y="2574581"/>
            <a:ext cx="16321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975"/>
              </a:spcAft>
            </a:pPr>
            <a:r>
              <a:rPr sz="1196" b="1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196" b="1">
                <a:solidFill>
                  <a:srgbClr val="0E0091"/>
                </a:solidFill>
              </a:rPr>
              <a:t> برخورد با طبقات سنتی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3886" y="2628492"/>
            <a:ext cx="228594" cy="1657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7228" y="3236886"/>
            <a:ext cx="4905252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0E0091"/>
                </a:solidFill>
              </a:rPr>
              <a:t>زمین‌داران:</a:t>
            </a:r>
            <a:r>
              <a:rPr sz="1200" b="0">
                <a:solidFill>
                  <a:srgbClr val="555555"/>
                </a:solidFill>
              </a:rPr>
              <a:t> حفظ قدرت خانواده‌های اشرافی؛ رسیدن سهم نمایندگان زمین‌دار در مجلس به ۵۱٪ در مجلس نوزدهم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228" y="4008411"/>
            <a:ext cx="4905252" cy="57246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1">
                <a:solidFill>
                  <a:srgbClr val="0E0091"/>
                </a:solidFill>
              </a:rPr>
              <a:t>روحانیت: </a:t>
            </a:r>
            <a:r>
              <a:rPr lang="fa-IR" sz="1200" b="1">
                <a:solidFill>
                  <a:srgbClr val="555555"/>
                </a:solidFill>
              </a:rPr>
              <a:t>حفظ رابطه با رهبران برجسته دینی (آیت‌الله بروجردی، بهبهانی)؛ تعهد دولت به حمایت از مذهب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0602" y="4766766"/>
            <a:ext cx="4281878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0E0091"/>
                </a:solidFill>
              </a:rPr>
              <a:t>بازاریان:</a:t>
            </a:r>
            <a:r>
              <a:rPr sz="1200" b="0">
                <a:solidFill>
                  <a:srgbClr val="555555"/>
                </a:solidFill>
              </a:rPr>
              <a:t> حفظ استقلال نسبی بازار و خودداری از نظارت بر قیمت‌ها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276311" y="198692"/>
            <a:ext cx="3639073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برهم خوردن سیاست دوگانه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8971" y="1282633"/>
            <a:ext cx="2933752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1950"/>
              </a:spcAft>
            </a:pPr>
            <a:r>
              <a:rPr sz="1674" b="1">
                <a:solidFill>
                  <a:srgbClr val="0E0091"/>
                </a:solidFill>
              </a:rPr>
              <a:t>زمینه‌های بحران و شروط خارجی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0144" y="1839317"/>
            <a:ext cx="5314817" cy="2171121"/>
          </a:xfrm>
          <a:prstGeom prst="roundRect">
            <a:avLst>
              <a:gd name="adj" fmla="val 1016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810604" y="207744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2192364"/>
            <a:ext cx="266693" cy="246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92849" y="2154224"/>
            <a:ext cx="974883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ریشه بحران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7788" y="2778469"/>
            <a:ext cx="4838579" cy="803297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 ناتوانی درآمدهای نفتی در تأمین </a:t>
            </a:r>
            <a:r>
              <a:rPr sz="1200" b="0" smtClean="0">
                <a:solidFill>
                  <a:srgbClr val="555555"/>
                </a:solidFill>
              </a:rPr>
              <a:t>هزینه‌های</a:t>
            </a:r>
            <a:r>
              <a:rPr lang="fa-IR" sz="1200" b="0" smtClean="0">
                <a:solidFill>
                  <a:srgbClr val="555555"/>
                </a:solidFill>
              </a:rPr>
              <a:t>:‌ ‌</a:t>
            </a:r>
            <a:r>
              <a:rPr sz="1200" b="0" smtClean="0">
                <a:solidFill>
                  <a:srgbClr val="555555"/>
                </a:solidFill>
              </a:rPr>
              <a:t> </a:t>
            </a:r>
            <a:r>
              <a:rPr sz="1400" smtClean="0"/>
              <a:t>  </a:t>
            </a:r>
            <a:endParaRPr lang="fa-IR" sz="1400" smtClean="0"/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 </a:t>
            </a:r>
            <a:r>
              <a:rPr sz="1200" b="0">
                <a:solidFill>
                  <a:srgbClr val="555555"/>
                </a:solidFill>
              </a:rPr>
              <a:t>برنامه بلندپروازانه هفت‌ساله  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</a:t>
            </a:r>
            <a:endParaRPr lang="fa-IR" sz="1200" b="0" smtClean="0">
              <a:solidFill>
                <a:srgbClr val="555555"/>
              </a:solidFill>
            </a:endParaRPr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هزینه‌های </a:t>
            </a:r>
            <a:r>
              <a:rPr sz="1200" b="0">
                <a:solidFill>
                  <a:srgbClr val="555555"/>
                </a:solidFill>
              </a:rPr>
              <a:t>نظامی فزاینده از سال ۱۳۳۳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6733" y="1839317"/>
            <a:ext cx="5314817" cy="2171121"/>
          </a:xfrm>
          <a:prstGeom prst="roundRect">
            <a:avLst>
              <a:gd name="adj" fmla="val 1016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257668" y="207744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965" y="2237297"/>
            <a:ext cx="266693" cy="156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1429" y="2154224"/>
            <a:ext cx="119289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نتایج اقتصادی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020" y="2679427"/>
            <a:ext cx="4838579" cy="34547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200" b="0">
                <a:solidFill>
                  <a:srgbClr val="555555"/>
                </a:solidFill>
              </a:rPr>
              <a:t>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افزایش شاخص هزینه زندگی بیش از </a:t>
            </a:r>
            <a:r>
              <a:rPr sz="1200" b="1">
                <a:solidFill>
                  <a:srgbClr val="0E0091"/>
                </a:solidFill>
              </a:rPr>
              <a:t>۳۵٪</a:t>
            </a:r>
            <a:r>
              <a:rPr sz="1200" b="0">
                <a:solidFill>
                  <a:srgbClr val="555555"/>
                </a:solidFill>
              </a:rPr>
              <a:t> (۱۳۳۶ تا ۱۳۳۹) 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411" y="2786891"/>
            <a:ext cx="190495" cy="1400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2020" y="3031852"/>
            <a:ext cx="4838579" cy="34547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200" b="0">
                <a:solidFill>
                  <a:srgbClr val="555555"/>
                </a:solidFill>
              </a:rPr>
              <a:t>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خالی شدن اندوخته‌های خارجی 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3411" y="3124188"/>
            <a:ext cx="190495" cy="1512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2020" y="3384276"/>
            <a:ext cx="4838579" cy="34547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200" b="0">
                <a:solidFill>
                  <a:srgbClr val="555555"/>
                </a:solidFill>
              </a:rPr>
              <a:t>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واداشتن ایران به تقاضای کمک از خارج 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3411" y="3480535"/>
            <a:ext cx="190495" cy="16248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10144" y="4257103"/>
            <a:ext cx="5314817" cy="2130046"/>
          </a:xfrm>
          <a:prstGeom prst="roundRect">
            <a:avLst>
              <a:gd name="adj" fmla="val 912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10810604" y="4495228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15377" y="4614497"/>
            <a:ext cx="266693" cy="2377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61744" y="4581534"/>
            <a:ext cx="2205989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315" b="1">
                <a:solidFill>
                  <a:srgbClr val="0E0091"/>
                </a:solidFill>
              </a:rPr>
              <a:t>شروط صندوق بین‌المللی پول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7788" y="5209602"/>
            <a:ext cx="4838579" cy="103412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 مشروط کردن کمک </a:t>
            </a:r>
            <a:r>
              <a:rPr sz="1200" b="1">
                <a:solidFill>
                  <a:srgbClr val="0E0091"/>
                </a:solidFill>
              </a:rPr>
              <a:t>۳۵ میلیون دلاری</a:t>
            </a:r>
            <a:r>
              <a:rPr sz="1200" b="0">
                <a:solidFill>
                  <a:srgbClr val="555555"/>
                </a:solidFill>
              </a:rPr>
              <a:t> </a:t>
            </a:r>
            <a:r>
              <a:rPr sz="1200" b="0" smtClean="0">
                <a:solidFill>
                  <a:srgbClr val="555555"/>
                </a:solidFill>
              </a:rPr>
              <a:t>به</a:t>
            </a:r>
            <a:r>
              <a:rPr lang="fa-IR" sz="1200" b="0" smtClean="0">
                <a:solidFill>
                  <a:srgbClr val="555555"/>
                </a:solidFill>
              </a:rPr>
              <a:t>:‌ ‌</a:t>
            </a:r>
            <a:r>
              <a:rPr sz="1200" b="0" smtClean="0">
                <a:solidFill>
                  <a:srgbClr val="555555"/>
                </a:solidFill>
              </a:rPr>
              <a:t> </a:t>
            </a:r>
            <a:r>
              <a:rPr sz="1400" smtClean="0"/>
              <a:t>  </a:t>
            </a:r>
            <a:r>
              <a:rPr sz="1200" b="0" smtClean="0">
                <a:solidFill>
                  <a:srgbClr val="555555"/>
                </a:solidFill>
              </a:rPr>
              <a:t> </a:t>
            </a:r>
            <a:endParaRPr lang="fa-IR" sz="1200" b="0" smtClean="0">
              <a:solidFill>
                <a:srgbClr val="555555"/>
              </a:solidFill>
            </a:endParaRPr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ساماندهی </a:t>
            </a:r>
            <a:r>
              <a:rPr sz="1200" b="0">
                <a:solidFill>
                  <a:srgbClr val="555555"/>
                </a:solidFill>
              </a:rPr>
              <a:t>بودجه  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</a:t>
            </a:r>
            <a:endParaRPr lang="fa-IR" sz="1200" b="0" smtClean="0">
              <a:solidFill>
                <a:srgbClr val="555555"/>
              </a:solidFill>
            </a:endParaRPr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کاهش </a:t>
            </a:r>
            <a:r>
              <a:rPr sz="1200" b="0">
                <a:solidFill>
                  <a:srgbClr val="555555"/>
                </a:solidFill>
              </a:rPr>
              <a:t>حقوق و دستمزدها  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</a:t>
            </a:r>
            <a:endParaRPr lang="fa-IR" sz="1200">
              <a:solidFill>
                <a:srgbClr val="555555"/>
              </a:solidFill>
            </a:endParaRPr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smtClean="0">
                <a:solidFill>
                  <a:srgbClr val="555555"/>
                </a:solidFill>
              </a:rPr>
              <a:t>ت</a:t>
            </a:r>
            <a:r>
              <a:rPr sz="1200" b="0" smtClean="0">
                <a:solidFill>
                  <a:srgbClr val="555555"/>
                </a:solidFill>
              </a:rPr>
              <a:t>عدیل </a:t>
            </a:r>
            <a:r>
              <a:rPr sz="1200" b="0">
                <a:solidFill>
                  <a:srgbClr val="555555"/>
                </a:solidFill>
              </a:rPr>
              <a:t>برنامه‌های توسعه 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66733" y="4257103"/>
            <a:ext cx="5314817" cy="2130046"/>
          </a:xfrm>
          <a:prstGeom prst="roundRect">
            <a:avLst>
              <a:gd name="adj" fmla="val 912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5257668" y="4495228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71965" y="4620295"/>
            <a:ext cx="266693" cy="2261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55669" y="4581534"/>
            <a:ext cx="1959127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a-IR" sz="1315" b="1" smtClean="0">
                <a:solidFill>
                  <a:srgbClr val="0E0091"/>
                </a:solidFill>
              </a:rPr>
              <a:t> </a:t>
            </a:r>
            <a:r>
              <a:rPr sz="1315" b="1" smtClean="0">
                <a:solidFill>
                  <a:srgbClr val="0E0091"/>
                </a:solidFill>
              </a:rPr>
              <a:t>فشار </a:t>
            </a:r>
            <a:r>
              <a:rPr sz="1315" b="1">
                <a:solidFill>
                  <a:srgbClr val="0E0091"/>
                </a:solidFill>
              </a:rPr>
              <a:t>دولت کندی (آمریکا)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4852" y="5209601"/>
            <a:ext cx="4838579" cy="103412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 مشروط کردن کمک </a:t>
            </a:r>
            <a:r>
              <a:rPr sz="1200" b="1">
                <a:solidFill>
                  <a:srgbClr val="0E0091"/>
                </a:solidFill>
              </a:rPr>
              <a:t>۸۵ میلیون دلاری</a:t>
            </a:r>
            <a:r>
              <a:rPr sz="1200" b="0">
                <a:solidFill>
                  <a:srgbClr val="555555"/>
                </a:solidFill>
              </a:rPr>
              <a:t> </a:t>
            </a:r>
            <a:r>
              <a:rPr sz="1200" b="0" smtClean="0">
                <a:solidFill>
                  <a:srgbClr val="555555"/>
                </a:solidFill>
              </a:rPr>
              <a:t>به</a:t>
            </a:r>
            <a:r>
              <a:rPr lang="fa-IR" sz="1200" b="0" smtClean="0">
                <a:solidFill>
                  <a:srgbClr val="555555"/>
                </a:solidFill>
              </a:rPr>
              <a:t>:‌ ‌</a:t>
            </a:r>
            <a:r>
              <a:rPr sz="1200" b="0" smtClean="0">
                <a:solidFill>
                  <a:srgbClr val="555555"/>
                </a:solidFill>
              </a:rPr>
              <a:t> </a:t>
            </a:r>
            <a:r>
              <a:rPr sz="1400" smtClean="0"/>
              <a:t>  </a:t>
            </a:r>
            <a:endParaRPr lang="fa-IR" sz="1400" smtClean="0"/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 </a:t>
            </a:r>
            <a:r>
              <a:rPr sz="1200" b="0">
                <a:solidFill>
                  <a:srgbClr val="555555"/>
                </a:solidFill>
              </a:rPr>
              <a:t>پذیرش لیبرال‌ها در کابینه  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</a:t>
            </a:r>
            <a:endParaRPr lang="fa-IR" sz="1200" b="0" smtClean="0">
              <a:solidFill>
                <a:srgbClr val="555555"/>
              </a:solidFill>
            </a:endParaRPr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برداشتن </a:t>
            </a:r>
            <a:r>
              <a:rPr sz="1200" b="0">
                <a:solidFill>
                  <a:srgbClr val="555555"/>
                </a:solidFill>
              </a:rPr>
              <a:t>گام‌های اساسی برای اجرای اصلاحات ارضی   </a:t>
            </a:r>
            <a:r>
              <a:rPr sz="1400"/>
              <a:t>  </a:t>
            </a:r>
            <a:r>
              <a:rPr sz="1200" b="0">
                <a:solidFill>
                  <a:srgbClr val="555555"/>
                </a:solidFill>
              </a:rPr>
              <a:t> </a:t>
            </a:r>
            <a:endParaRPr lang="fa-IR" sz="1200" b="0" smtClean="0">
              <a:solidFill>
                <a:srgbClr val="555555"/>
              </a:solidFill>
            </a:endParaRPr>
          </a:p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 smtClean="0">
                <a:solidFill>
                  <a:srgbClr val="555555"/>
                </a:solidFill>
              </a:rPr>
              <a:t>با </a:t>
            </a:r>
            <a:r>
              <a:rPr sz="1200" b="0">
                <a:solidFill>
                  <a:srgbClr val="555555"/>
                </a:solidFill>
              </a:rPr>
              <a:t>این اعتقاد که اصلاحات لیبرالی بهترین سد در برابر کمونیسم است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165703" y="123157"/>
            <a:ext cx="3860288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بی‌ثباتی سیاسی و نقش آمریکا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091246"/>
            <a:ext cx="5381490" cy="2955307"/>
          </a:xfrm>
          <a:prstGeom prst="roundRect">
            <a:avLst>
              <a:gd name="adj" fmla="val 648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60" name="Rounded Rectangle 59"/>
          <p:cNvSpPr/>
          <p:nvPr/>
        </p:nvSpPr>
        <p:spPr>
          <a:xfrm>
            <a:off x="6437020" y="2878385"/>
            <a:ext cx="4974491" cy="866775"/>
          </a:xfrm>
          <a:prstGeom prst="roundRect">
            <a:avLst>
              <a:gd name="adj" fmla="val 2637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5" name="Rounded Rectangle 4"/>
          <p:cNvSpPr/>
          <p:nvPr/>
        </p:nvSpPr>
        <p:spPr>
          <a:xfrm>
            <a:off x="11001099" y="1333500"/>
            <a:ext cx="428614" cy="428625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24921" y="1543050"/>
            <a:ext cx="190495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75193" y="1357761"/>
            <a:ext cx="1483035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600" b="1">
                <a:solidFill>
                  <a:srgbClr val="0E0091"/>
                </a:solidFill>
              </a:rPr>
              <a:t>افزایش بی‌ثباتی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8268" y="1948216"/>
            <a:ext cx="171445" cy="171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09692" y="1867887"/>
            <a:ext cx="1853328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افزایش </a:t>
            </a:r>
            <a:r>
              <a:rPr sz="1200" b="1">
                <a:solidFill>
                  <a:srgbClr val="0E0091"/>
                </a:solidFill>
              </a:rPr>
              <a:t>اعتصابات</a:t>
            </a:r>
            <a:r>
              <a:rPr sz="1200" b="0">
                <a:solidFill>
                  <a:srgbClr val="555555"/>
                </a:solidFill>
              </a:rPr>
              <a:t> در کشور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0169" y="2337739"/>
            <a:ext cx="219069" cy="171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7880" y="2247886"/>
            <a:ext cx="276704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گسترش نارضایتی در </a:t>
            </a:r>
            <a:r>
              <a:rPr sz="1200" b="1">
                <a:solidFill>
                  <a:srgbClr val="0E0091"/>
                </a:solidFill>
              </a:rPr>
              <a:t>اقشار مختلف</a:t>
            </a:r>
            <a:r>
              <a:rPr sz="1200" b="0">
                <a:solidFill>
                  <a:srgbClr val="555555"/>
                </a:solidFill>
              </a:rPr>
              <a:t> جامعه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20517" y="4207906"/>
            <a:ext cx="5381490" cy="2438368"/>
          </a:xfrm>
          <a:prstGeom prst="roundRect">
            <a:avLst>
              <a:gd name="adj" fmla="val 895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14" name="Rounded Rectangle 13"/>
          <p:cNvSpPr/>
          <p:nvPr/>
        </p:nvSpPr>
        <p:spPr>
          <a:xfrm>
            <a:off x="10982897" y="4398405"/>
            <a:ext cx="428614" cy="428625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16" name="TextBox 15"/>
          <p:cNvSpPr txBox="1"/>
          <p:nvPr/>
        </p:nvSpPr>
        <p:spPr>
          <a:xfrm>
            <a:off x="7976804" y="4422666"/>
            <a:ext cx="2863221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smtClean="0">
                <a:solidFill>
                  <a:srgbClr val="0E0091"/>
                </a:solidFill>
              </a:rPr>
              <a:t> </a:t>
            </a:r>
            <a:r>
              <a:rPr sz="1600" b="1" smtClean="0">
                <a:solidFill>
                  <a:srgbClr val="0E0091"/>
                </a:solidFill>
              </a:rPr>
              <a:t>انتخابات </a:t>
            </a:r>
            <a:r>
              <a:rPr sz="1600" b="1">
                <a:solidFill>
                  <a:srgbClr val="0E0091"/>
                </a:solidFill>
              </a:rPr>
              <a:t>مجلس بیستم (۱۳۳۹)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49591" y="5077239"/>
            <a:ext cx="171445" cy="171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35487" y="4987385"/>
            <a:ext cx="270933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تبدیل رقابت مهارشده به </a:t>
            </a:r>
            <a:r>
              <a:rPr sz="1200" b="1">
                <a:solidFill>
                  <a:srgbClr val="0E0091"/>
                </a:solidFill>
              </a:rPr>
              <a:t>کشمکش شدید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01967" y="5439189"/>
            <a:ext cx="219069" cy="171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14773" y="5358860"/>
            <a:ext cx="158242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ورود </a:t>
            </a:r>
            <a:r>
              <a:rPr sz="1200" b="1">
                <a:solidFill>
                  <a:srgbClr val="0E0091"/>
                </a:solidFill>
              </a:rPr>
              <a:t>نامزدهای مستقل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68640" y="5820189"/>
            <a:ext cx="152396" cy="1714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64564" y="5730335"/>
            <a:ext cx="119930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حضور </a:t>
            </a:r>
            <a:r>
              <a:rPr sz="1200" b="1">
                <a:solidFill>
                  <a:srgbClr val="0E0091"/>
                </a:solidFill>
              </a:rPr>
              <a:t>جبهه ملی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49591" y="6182139"/>
            <a:ext cx="171445" cy="171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98516" y="6101810"/>
            <a:ext cx="1946302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توقف انتخابات به دلیل </a:t>
            </a:r>
            <a:r>
              <a:rPr sz="1200" b="1">
                <a:solidFill>
                  <a:srgbClr val="0E0091"/>
                </a:solidFill>
              </a:rPr>
              <a:t>تقلب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1485" y="1143000"/>
            <a:ext cx="5381490" cy="2906415"/>
          </a:xfrm>
          <a:prstGeom prst="roundRect">
            <a:avLst>
              <a:gd name="adj" fmla="val 743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26" name="Rounded Rectangle 25"/>
          <p:cNvSpPr/>
          <p:nvPr/>
        </p:nvSpPr>
        <p:spPr>
          <a:xfrm>
            <a:off x="5333866" y="1333500"/>
            <a:ext cx="428614" cy="428625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67213" y="1543050"/>
            <a:ext cx="171445" cy="95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05468" y="1357761"/>
            <a:ext cx="2385526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600" b="1">
                <a:solidFill>
                  <a:srgbClr val="0E0091"/>
                </a:solidFill>
              </a:rPr>
              <a:t>نخست‌وزیری شریف امامی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91035" y="1948216"/>
            <a:ext cx="171445" cy="171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49484" y="1867887"/>
            <a:ext cx="1946302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0E0091"/>
                </a:solidFill>
              </a:rPr>
              <a:t>توقف انتخابات</a:t>
            </a:r>
            <a:r>
              <a:rPr sz="1200" b="0">
                <a:solidFill>
                  <a:srgbClr val="555555"/>
                </a:solidFill>
              </a:rPr>
              <a:t> به دلیل تقلب</a:t>
            </a:r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43411" y="2329216"/>
            <a:ext cx="219069" cy="1714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70697" y="2239362"/>
            <a:ext cx="188699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>
                <a:solidFill>
                  <a:srgbClr val="0E0091"/>
                </a:solidFill>
              </a:rPr>
              <a:t>شکست</a:t>
            </a:r>
            <a:r>
              <a:rPr sz="1200" b="0">
                <a:solidFill>
                  <a:srgbClr val="555555"/>
                </a:solidFill>
              </a:rPr>
              <a:t> در جلب کمک آمریکا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113" y="2610837"/>
            <a:ext cx="409272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مسئول شناخته شدن در </a:t>
            </a:r>
            <a:r>
              <a:rPr sz="1200" b="1">
                <a:solidFill>
                  <a:srgbClr val="0E0091"/>
                </a:solidFill>
              </a:rPr>
              <a:t>درگیری‌های خشونت‌بار</a:t>
            </a:r>
            <a:r>
              <a:rPr sz="1200" b="0">
                <a:solidFill>
                  <a:srgbClr val="555555"/>
                </a:solidFill>
              </a:rPr>
              <a:t> علیه آموزگاران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1980" y="3053115"/>
            <a:ext cx="5000499" cy="866775"/>
          </a:xfrm>
          <a:prstGeom prst="roundRect">
            <a:avLst>
              <a:gd name="adj" fmla="val 26373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36" name="TextBox 35"/>
          <p:cNvSpPr txBox="1"/>
          <p:nvPr/>
        </p:nvSpPr>
        <p:spPr>
          <a:xfrm>
            <a:off x="4541220" y="3167410"/>
            <a:ext cx="101014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200" b="1">
                <a:solidFill>
                  <a:srgbClr val="0E0091"/>
                </a:solidFill>
              </a:rPr>
              <a:t> </a:t>
            </a:r>
            <a:r>
              <a:rPr sz="1400"/>
              <a:t>  </a:t>
            </a:r>
            <a:r>
              <a:rPr sz="1200" b="1">
                <a:solidFill>
                  <a:srgbClr val="0E0091"/>
                </a:solidFill>
              </a:rPr>
              <a:t> فشار آمریکا 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48163" y="3243616"/>
            <a:ext cx="171445" cy="17145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77943" y="3504724"/>
            <a:ext cx="374166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050" b="0">
                <a:solidFill>
                  <a:srgbClr val="555555"/>
                </a:solidFill>
              </a:rPr>
              <a:t>عدم حمایت آمریکا از شریف امامی به دلیل ناتوانی در کنترل اوضاع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71485" y="4212037"/>
            <a:ext cx="5381490" cy="2434423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sp>
        <p:nvSpPr>
          <p:cNvPr id="40" name="Rounded Rectangle 39"/>
          <p:cNvSpPr/>
          <p:nvPr/>
        </p:nvSpPr>
        <p:spPr>
          <a:xfrm>
            <a:off x="5333866" y="4402536"/>
            <a:ext cx="428614" cy="428625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2400"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48163" y="4612086"/>
            <a:ext cx="190495" cy="95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622727" y="4426797"/>
            <a:ext cx="2568267" cy="38010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600" b="1">
                <a:solidFill>
                  <a:srgbClr val="0E0091"/>
                </a:solidFill>
              </a:rPr>
              <a:t>انتصاب امینی به فشار آمریکا</a:t>
            </a:r>
          </a:p>
        </p:txBody>
      </p:sp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598003" y="5071844"/>
            <a:ext cx="219069" cy="17145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1180" y="4991516"/>
            <a:ext cx="2696508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واگذاری نخست‌وزیری به </a:t>
            </a:r>
            <a:r>
              <a:rPr sz="1200" b="1">
                <a:solidFill>
                  <a:srgbClr val="0E0091"/>
                </a:solidFill>
              </a:rPr>
              <a:t>دکتر علی امینی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591035" y="5452843"/>
            <a:ext cx="171445" cy="1714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120153" y="5362991"/>
            <a:ext cx="1375634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فرد </a:t>
            </a:r>
            <a:r>
              <a:rPr sz="1200" b="1">
                <a:solidFill>
                  <a:srgbClr val="0E0091"/>
                </a:solidFill>
              </a:rPr>
              <a:t>مورد نظر آمریکا</a:t>
            </a:r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591035" y="5814794"/>
            <a:ext cx="171445" cy="1714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08861" y="5734466"/>
            <a:ext cx="398692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200" b="0">
                <a:solidFill>
                  <a:srgbClr val="555555"/>
                </a:solidFill>
              </a:rPr>
              <a:t>با وجود </a:t>
            </a:r>
            <a:r>
              <a:rPr sz="1200" b="1">
                <a:solidFill>
                  <a:srgbClr val="0E0091"/>
                </a:solidFill>
              </a:rPr>
              <a:t>تنفر شاه</a:t>
            </a:r>
            <a:r>
              <a:rPr sz="1200" b="0">
                <a:solidFill>
                  <a:srgbClr val="555555"/>
                </a:solidFill>
              </a:rPr>
              <a:t> به دلیل همکاری‌های پیشین با قوام و مصدق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571985" y="6217688"/>
            <a:ext cx="190495" cy="190499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1100"/>
          </a:p>
        </p:txBody>
      </p:sp>
      <p:sp>
        <p:nvSpPr>
          <p:cNvPr id="50" name="TextBox 49"/>
          <p:cNvSpPr txBox="1"/>
          <p:nvPr/>
        </p:nvSpPr>
        <p:spPr>
          <a:xfrm>
            <a:off x="4645854" y="6173389"/>
            <a:ext cx="888320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0E0091"/>
                </a:solidFill>
              </a:rPr>
              <a:t>شریف امامی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363228" y="6217688"/>
            <a:ext cx="190495" cy="190499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1100"/>
          </a:p>
        </p:txBody>
      </p:sp>
      <p:sp>
        <p:nvSpPr>
          <p:cNvPr id="52" name="TextBox 51"/>
          <p:cNvSpPr txBox="1"/>
          <p:nvPr/>
        </p:nvSpPr>
        <p:spPr>
          <a:xfrm>
            <a:off x="3516968" y="6173389"/>
            <a:ext cx="837024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0E0091"/>
                </a:solidFill>
              </a:rPr>
              <a:t>فشار آمریکا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123050" y="6217688"/>
            <a:ext cx="190495" cy="190499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sz="1100"/>
          </a:p>
        </p:txBody>
      </p:sp>
      <p:sp>
        <p:nvSpPr>
          <p:cNvPr id="54" name="TextBox 53"/>
          <p:cNvSpPr txBox="1"/>
          <p:nvPr/>
        </p:nvSpPr>
        <p:spPr>
          <a:xfrm>
            <a:off x="2366371" y="6173389"/>
            <a:ext cx="76649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365"/>
              </a:lnSpc>
              <a:spcBef>
                <a:spcPts val="0"/>
              </a:spcBef>
              <a:spcAft>
                <a:spcPts val="0"/>
              </a:spcAft>
            </a:pPr>
            <a:r>
              <a:rPr sz="1100" b="0">
                <a:solidFill>
                  <a:srgbClr val="0E0091"/>
                </a:solidFill>
              </a:rPr>
              <a:t>دکتر امینی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721242" y="2961151"/>
            <a:ext cx="341696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0E0091"/>
                </a:solidFill>
              </a:rPr>
              <a:t>۳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424687" y="3384737"/>
            <a:ext cx="934808" cy="27238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50" b="0" smtClean="0">
                <a:solidFill>
                  <a:srgbClr val="555555"/>
                </a:solidFill>
              </a:rPr>
              <a:t>مورد</a:t>
            </a:r>
            <a:r>
              <a:rPr lang="fa-IR" sz="1050" b="0" smtClean="0">
                <a:solidFill>
                  <a:srgbClr val="555555"/>
                </a:solidFill>
              </a:rPr>
              <a:t> </a:t>
            </a:r>
            <a:r>
              <a:rPr sz="1050" b="0" smtClean="0">
                <a:solidFill>
                  <a:srgbClr val="555555"/>
                </a:solidFill>
              </a:rPr>
              <a:t> </a:t>
            </a:r>
            <a:r>
              <a:rPr lang="fa-IR" sz="1050" b="0" smtClean="0">
                <a:solidFill>
                  <a:srgbClr val="555555"/>
                </a:solidFill>
              </a:rPr>
              <a:t> </a:t>
            </a:r>
            <a:r>
              <a:rPr sz="1050" b="0" smtClean="0">
                <a:solidFill>
                  <a:srgbClr val="555555"/>
                </a:solidFill>
              </a:rPr>
              <a:t>(</a:t>
            </a:r>
            <a:r>
              <a:rPr sz="1050" b="0">
                <a:solidFill>
                  <a:srgbClr val="555555"/>
                </a:solidFill>
              </a:rPr>
              <a:t>۱۳۳۶)</a:t>
            </a:r>
          </a:p>
        </p:txBody>
      </p:sp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8987239" y="3179126"/>
            <a:ext cx="304792" cy="21687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019069" y="2961151"/>
            <a:ext cx="755271" cy="40517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1913" b="1" smtClean="0">
                <a:solidFill>
                  <a:srgbClr val="0E0091"/>
                </a:solidFill>
              </a:rPr>
              <a:t> </a:t>
            </a:r>
            <a:r>
              <a:rPr sz="1913" b="1" smtClean="0">
                <a:solidFill>
                  <a:srgbClr val="0E0091"/>
                </a:solidFill>
              </a:rPr>
              <a:t>۲۰</a:t>
            </a:r>
            <a:r>
              <a:rPr lang="fa-IR" sz="1913" b="1" smtClean="0">
                <a:solidFill>
                  <a:srgbClr val="0E0091"/>
                </a:solidFill>
              </a:rPr>
              <a:t>  </a:t>
            </a:r>
            <a:r>
              <a:rPr sz="1913" b="1" smtClean="0">
                <a:solidFill>
                  <a:srgbClr val="0E0091"/>
                </a:solidFill>
              </a:rPr>
              <a:t>+</a:t>
            </a:r>
            <a:r>
              <a:rPr lang="fa-IR" sz="1913" b="1" smtClean="0">
                <a:solidFill>
                  <a:srgbClr val="0E0091"/>
                </a:solidFill>
              </a:rPr>
              <a:t> </a:t>
            </a:r>
            <a:endParaRPr sz="1913" b="1">
              <a:solidFill>
                <a:srgbClr val="0E009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1742" y="3384737"/>
            <a:ext cx="889924" cy="27238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a-IR" sz="1050" b="0" smtClean="0">
                <a:solidFill>
                  <a:srgbClr val="555555"/>
                </a:solidFill>
              </a:rPr>
              <a:t> </a:t>
            </a:r>
            <a:r>
              <a:rPr sz="1050" b="0" smtClean="0">
                <a:solidFill>
                  <a:srgbClr val="555555"/>
                </a:solidFill>
              </a:rPr>
              <a:t>مورد</a:t>
            </a:r>
            <a:r>
              <a:rPr lang="fa-IR" sz="1050" b="0" smtClean="0">
                <a:solidFill>
                  <a:srgbClr val="555555"/>
                </a:solidFill>
              </a:rPr>
              <a:t> </a:t>
            </a:r>
            <a:r>
              <a:rPr sz="1050" b="0" smtClean="0">
                <a:solidFill>
                  <a:srgbClr val="555555"/>
                </a:solidFill>
              </a:rPr>
              <a:t> </a:t>
            </a:r>
            <a:r>
              <a:rPr sz="1050" b="0">
                <a:solidFill>
                  <a:srgbClr val="555555"/>
                </a:solidFill>
              </a:rPr>
              <a:t>(۱۳۴۰)</a:t>
            </a:r>
          </a:p>
        </p:txBody>
      </p:sp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71985" y="2698516"/>
            <a:ext cx="190495" cy="176492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039198" y="1466569"/>
            <a:ext cx="304792" cy="164123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67773" y="4485539"/>
            <a:ext cx="304792" cy="257907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391014" y="4498927"/>
            <a:ext cx="304792" cy="216876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362536" y="1417403"/>
            <a:ext cx="342698" cy="2519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76299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934871" y="198692"/>
            <a:ext cx="4321952" cy="47891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دولت امینی و آغاز اصلاحات ارضی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19347" y="1282633"/>
            <a:ext cx="2524986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650"/>
              </a:spcAft>
            </a:pPr>
            <a:r>
              <a:rPr sz="1674" b="1">
                <a:solidFill>
                  <a:srgbClr val="0E0091"/>
                </a:solidFill>
              </a:rPr>
              <a:t>تصمیمات بحث‌انگیز امینی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38719" y="1962149"/>
            <a:ext cx="5286242" cy="4524375"/>
          </a:xfrm>
          <a:prstGeom prst="roundRect">
            <a:avLst>
              <a:gd name="adj" fmla="val 433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10810604" y="22002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15377" y="2313746"/>
            <a:ext cx="266693" cy="249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8444" y="2210381"/>
            <a:ext cx="1619289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انحلال مجلس بیستم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6838" y="2547370"/>
            <a:ext cx="4333766" cy="36728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اقدامی که زمینه را برای اجرای اصلاحات بدون مانع قانونی فراهم کرد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810604" y="303065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5377" y="3173115"/>
            <a:ext cx="266693" cy="1913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7372" y="3040761"/>
            <a:ext cx="155036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اخراج سپهبد بختیار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6334" y="3399464"/>
            <a:ext cx="2531399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رئیس بدنام ساواک از کشور اخراج شد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810604" y="391648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5377" y="4082132"/>
            <a:ext cx="266693" cy="1449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45612" y="3926586"/>
            <a:ext cx="1422121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گفتگو با جبهه ملی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9772" y="4285289"/>
            <a:ext cx="261796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تلاش برای جلب حمایت نیروهای مخالف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810604" y="480230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5377" y="4925922"/>
            <a:ext cx="266693" cy="229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10686" y="4812411"/>
            <a:ext cx="2557047" cy="313163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0E0091"/>
                </a:solidFill>
              </a:rPr>
              <a:t>سپردن وزارتخانه‌ها به اصلاح‌طلبان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17187" y="5421997"/>
            <a:ext cx="2419289" cy="409574"/>
          </a:xfrm>
          <a:prstGeom prst="roundRect">
            <a:avLst>
              <a:gd name="adj" fmla="val 372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521398" y="5455968"/>
            <a:ext cx="2419289" cy="34163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نورالدین الموتی (دادگستری) 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3110" y="5543580"/>
            <a:ext cx="190495" cy="15688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9098158" y="5926822"/>
            <a:ext cx="2238319" cy="409574"/>
          </a:xfrm>
          <a:prstGeom prst="roundRect">
            <a:avLst>
              <a:gd name="adj" fmla="val 372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8702369" y="5960793"/>
            <a:ext cx="2238319" cy="34163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محمد درخشش (فرهنگ) 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03110" y="6060732"/>
            <a:ext cx="190495" cy="15127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59605" y="5953976"/>
            <a:ext cx="2343091" cy="409574"/>
          </a:xfrm>
          <a:prstGeom prst="roundRect">
            <a:avLst>
              <a:gd name="adj" fmla="val 3720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263816" y="5987947"/>
            <a:ext cx="2343091" cy="341632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0E0091"/>
                </a:solidFill>
              </a:rPr>
              <a:t> حسن ارسنجانی (کشاورزی) 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69330" y="6081163"/>
            <a:ext cx="190495" cy="145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88288" y="1282633"/>
            <a:ext cx="3243132" cy="36843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650"/>
              </a:spcAft>
            </a:pPr>
            <a:r>
              <a:rPr lang="fa-IR" sz="1674" b="1" smtClean="0">
                <a:solidFill>
                  <a:srgbClr val="0E0091"/>
                </a:solidFill>
              </a:rPr>
              <a:t>  </a:t>
            </a:r>
            <a:r>
              <a:rPr sz="1674" b="1" smtClean="0">
                <a:solidFill>
                  <a:srgbClr val="0E0091"/>
                </a:solidFill>
              </a:rPr>
              <a:t>مرحله </a:t>
            </a:r>
            <a:r>
              <a:rPr sz="1674" b="1">
                <a:solidFill>
                  <a:srgbClr val="0E0091"/>
                </a:solidFill>
              </a:rPr>
              <a:t>اول اصلاحات ارضی </a:t>
            </a:r>
            <a:r>
              <a:rPr lang="fa-IR" sz="1674" b="1" smtClean="0">
                <a:solidFill>
                  <a:srgbClr val="0E0091"/>
                </a:solidFill>
              </a:rPr>
              <a:t> </a:t>
            </a:r>
            <a:r>
              <a:rPr sz="1674" b="1" smtClean="0">
                <a:solidFill>
                  <a:srgbClr val="0E0091"/>
                </a:solidFill>
              </a:rPr>
              <a:t>(</a:t>
            </a:r>
            <a:r>
              <a:rPr sz="1674" b="1">
                <a:solidFill>
                  <a:srgbClr val="0E0091"/>
                </a:solidFill>
              </a:rPr>
              <a:t>۱۳۴۱)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66733" y="1962149"/>
            <a:ext cx="5286242" cy="4524375"/>
          </a:xfrm>
          <a:prstGeom prst="roundRect">
            <a:avLst>
              <a:gd name="adj" fmla="val 433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904852" y="2200275"/>
            <a:ext cx="4810004" cy="952499"/>
          </a:xfrm>
          <a:prstGeom prst="roundRect">
            <a:avLst>
              <a:gd name="adj" fmla="val 16000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904852" y="2418761"/>
            <a:ext cx="4810004" cy="515526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ctr" rtl="1">
              <a:spcBef>
                <a:spcPts val="0"/>
              </a:spcBef>
              <a:spcAft>
                <a:spcPts val="1300"/>
              </a:spcAft>
            </a:pPr>
            <a:r>
              <a:rPr sz="1315" b="1">
                <a:solidFill>
                  <a:srgbClr val="0E0091"/>
                </a:solidFill>
              </a:rPr>
              <a:t>ماده اصلی: فروش زمین‌های کشاورزی مازاد بر یک ده شش‌دانگ به دولت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04852" y="3343275"/>
            <a:ext cx="4810004" cy="590549"/>
          </a:xfrm>
          <a:prstGeom prst="roundRect">
            <a:avLst>
              <a:gd name="adj" fmla="val 2580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43391" y="3551396"/>
            <a:ext cx="228594" cy="17430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132115" y="3491138"/>
            <a:ext cx="3068404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</a:t>
            </a:r>
            <a:r>
              <a:rPr sz="1196" b="1">
                <a:solidFill>
                  <a:srgbClr val="0E0091"/>
                </a:solidFill>
              </a:rPr>
              <a:t>مالکان مزارع مکانیزه</a:t>
            </a:r>
            <a:r>
              <a:rPr sz="1196" b="0">
                <a:solidFill>
                  <a:srgbClr val="555555"/>
                </a:solidFill>
              </a:rPr>
              <a:t> و </a:t>
            </a:r>
            <a:r>
              <a:rPr sz="1196" b="1">
                <a:solidFill>
                  <a:srgbClr val="0E0091"/>
                </a:solidFill>
              </a:rPr>
              <a:t>باغداران</a:t>
            </a:r>
            <a:r>
              <a:rPr sz="1196" b="0">
                <a:solidFill>
                  <a:srgbClr val="555555"/>
                </a:solidFill>
              </a:rPr>
              <a:t> مستثنی شدند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04852" y="4076699"/>
            <a:ext cx="4810004" cy="590549"/>
          </a:xfrm>
          <a:prstGeom prst="roundRect">
            <a:avLst>
              <a:gd name="adj" fmla="val 2580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43391" y="4300537"/>
            <a:ext cx="228594" cy="1428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44462" y="4224563"/>
            <a:ext cx="2456057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هدف: ایجاد طبقه </a:t>
            </a:r>
            <a:r>
              <a:rPr sz="1196" b="1">
                <a:solidFill>
                  <a:srgbClr val="0E0091"/>
                </a:solidFill>
              </a:rPr>
              <a:t>کشاورزان مستقل</a:t>
            </a:r>
            <a:r>
              <a:rPr sz="1196" b="0">
                <a:solidFill>
                  <a:srgbClr val="555555"/>
                </a:solidFill>
              </a:rPr>
              <a:t>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04852" y="4810124"/>
            <a:ext cx="4810004" cy="590549"/>
          </a:xfrm>
          <a:prstGeom prst="roundRect">
            <a:avLst>
              <a:gd name="adj" fmla="val 2580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43391" y="5022532"/>
            <a:ext cx="228594" cy="1657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821406" y="4957987"/>
            <a:ext cx="237911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به تأکید </a:t>
            </a:r>
            <a:r>
              <a:rPr sz="1196" b="1">
                <a:solidFill>
                  <a:srgbClr val="0E0091"/>
                </a:solidFill>
              </a:rPr>
              <a:t>ارسنجانی</a:t>
            </a:r>
            <a:r>
              <a:rPr sz="1196" b="0">
                <a:solidFill>
                  <a:srgbClr val="555555"/>
                </a:solidFill>
              </a:rPr>
              <a:t> (وزیر کشاورزی) 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4852" y="5543550"/>
            <a:ext cx="4810004" cy="590549"/>
          </a:xfrm>
          <a:prstGeom prst="roundRect">
            <a:avLst>
              <a:gd name="adj" fmla="val 2580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3391" y="5750242"/>
            <a:ext cx="228594" cy="17716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271575" y="5691413"/>
            <a:ext cx="2928943" cy="2948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آغاز تغییرات عمده در ساختار روستایی ایران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39766" y="123157"/>
            <a:ext cx="2512163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دلایل سقوط امینی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62420" y="1143001"/>
            <a:ext cx="6457788" cy="5489811"/>
          </a:xfrm>
          <a:prstGeom prst="roundRect">
            <a:avLst>
              <a:gd name="adj" fmla="val 3550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8723" y="1619250"/>
            <a:ext cx="190495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6897" y="1416374"/>
            <a:ext cx="161608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عوامل اصلی سقوط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00539" y="2162174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9199" y="2305049"/>
            <a:ext cx="200019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7331" y="2264284"/>
            <a:ext cx="124899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اقدامات تندروانه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4936" y="2598032"/>
            <a:ext cx="274139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موجب نارضایتی عمومی در طبقات مختلف جامعه شد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00539" y="3181350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3476" y="3324225"/>
            <a:ext cx="285742" cy="22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10414" y="3283460"/>
            <a:ext cx="210019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مشروط کردن حمایت جبهه ملی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9969" y="3617207"/>
            <a:ext cx="255063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به انحلال ساواک و ایجاد شکاف در ائتلاف سیاسی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00539" y="4210049"/>
            <a:ext cx="5981550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3476" y="4352924"/>
            <a:ext cx="285742" cy="228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05366" y="4312159"/>
            <a:ext cx="1805238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عدم کسب پشتیبانی آمریکا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0809" y="4645907"/>
            <a:ext cx="2529795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هنگام درگیری با شاه بر سر کاهش بودجه نظامی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00539" y="5372100"/>
            <a:ext cx="5981550" cy="1095374"/>
          </a:xfrm>
          <a:prstGeom prst="roundRect">
            <a:avLst>
              <a:gd name="adj" fmla="val 20869"/>
            </a:avLst>
          </a:prstGeom>
          <a:solidFill>
            <a:srgbClr val="0E0091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0148650" y="5472747"/>
            <a:ext cx="926792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650"/>
              </a:spcAft>
            </a:pPr>
            <a:r>
              <a:rPr sz="1076" b="1">
                <a:solidFill>
                  <a:srgbClr val="0E0091"/>
                </a:solidFill>
              </a:rPr>
              <a:t> </a:t>
            </a:r>
            <a:r>
              <a:rPr sz="1104"/>
              <a:t>  </a:t>
            </a:r>
            <a:r>
              <a:rPr sz="1076" b="1">
                <a:solidFill>
                  <a:srgbClr val="0E0091"/>
                </a:solidFill>
              </a:rPr>
              <a:t> نقش آمریکا </a:t>
            </a:r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67773" y="5562600"/>
            <a:ext cx="171445" cy="1714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43411" y="5938007"/>
            <a:ext cx="5695807" cy="315984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آمریکا پس از حمایت اولیه از امینی، در برابر شاه عقب‌نشینی کرد و حمایت خود را از دولت او پس گرفت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1485" y="1143001"/>
            <a:ext cx="4305192" cy="5489811"/>
          </a:xfrm>
          <a:prstGeom prst="roundRect">
            <a:avLst>
              <a:gd name="adj" fmla="val 530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4162320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5192" y="1619250"/>
            <a:ext cx="190495" cy="9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77103" y="1416374"/>
            <a:ext cx="1542345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تحلیل روند سقوط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352816" y="1999675"/>
            <a:ext cx="285742" cy="285750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809604" y="1894900"/>
            <a:ext cx="3400339" cy="485775"/>
          </a:xfrm>
          <a:prstGeom prst="roundRect">
            <a:avLst>
              <a:gd name="adj" fmla="val 3137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2803650" y="1966972"/>
            <a:ext cx="126342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E0091"/>
                </a:solidFill>
              </a:rPr>
              <a:t>آغاز اصلاحات ارضی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52816" y="2628325"/>
            <a:ext cx="285742" cy="285750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3" name="Rounded Rectangle 32"/>
          <p:cNvSpPr/>
          <p:nvPr/>
        </p:nvSpPr>
        <p:spPr>
          <a:xfrm>
            <a:off x="809604" y="2523550"/>
            <a:ext cx="3400339" cy="485775"/>
          </a:xfrm>
          <a:prstGeom prst="roundRect">
            <a:avLst>
              <a:gd name="adj" fmla="val 3137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01296" y="2595622"/>
            <a:ext cx="1665777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E0091"/>
                </a:solidFill>
              </a:rPr>
              <a:t>درگیری با شاه بر سر بودجه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52816" y="3256975"/>
            <a:ext cx="285742" cy="285750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809604" y="3152200"/>
            <a:ext cx="3400339" cy="485775"/>
          </a:xfrm>
          <a:prstGeom prst="roundRect">
            <a:avLst>
              <a:gd name="adj" fmla="val 3137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2739530" y="3224272"/>
            <a:ext cx="1327543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E0091"/>
                </a:solidFill>
              </a:rPr>
              <a:t>کاهش حمایت آمریکا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352816" y="3885625"/>
            <a:ext cx="285742" cy="285750"/>
          </a:xfrm>
          <a:prstGeom prst="roundRect">
            <a:avLst>
              <a:gd name="adj" fmla="val 50000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809604" y="3780850"/>
            <a:ext cx="3400339" cy="485775"/>
          </a:xfrm>
          <a:prstGeom prst="roundRect">
            <a:avLst>
              <a:gd name="adj" fmla="val 31372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2614496" y="3852922"/>
            <a:ext cx="1452577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0E0091"/>
                </a:solidFill>
              </a:rPr>
              <a:t>استعفای اجباری امینی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28535" y="1501162"/>
            <a:ext cx="266693" cy="246407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2805" y="1501162"/>
            <a:ext cx="295268" cy="224665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4162320" y="456313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7093" y="4705594"/>
            <a:ext cx="266693" cy="1913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466913" y="4620283"/>
            <a:ext cx="1552536" cy="3619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نخست‌وزیری علم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09604" y="5229883"/>
            <a:ext cx="3828953" cy="365841"/>
          </a:xfrm>
          <a:prstGeom prst="roundRect">
            <a:avLst>
              <a:gd name="adj" fmla="val 2758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66239" y="5299984"/>
            <a:ext cx="298898" cy="18681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67083" y="5212461"/>
            <a:ext cx="2502545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 انتصاب </a:t>
            </a:r>
            <a:r>
              <a:rPr sz="1196" b="1">
                <a:solidFill>
                  <a:srgbClr val="0E0091"/>
                </a:solidFill>
              </a:rPr>
              <a:t>اسدالله علم</a:t>
            </a:r>
            <a:r>
              <a:rPr sz="1196" b="0">
                <a:solidFill>
                  <a:srgbClr val="555555"/>
                </a:solidFill>
              </a:rPr>
              <a:t> به نخست‌وزیری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23005" y="5667795"/>
            <a:ext cx="3828953" cy="335959"/>
          </a:xfrm>
          <a:prstGeom prst="roundRect">
            <a:avLst>
              <a:gd name="adj" fmla="val 2758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66239" y="5740532"/>
            <a:ext cx="298898" cy="16439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751430" y="5662122"/>
            <a:ext cx="2318199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کاهش بودجه تعاونی‌های روستایی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3005" y="6043399"/>
            <a:ext cx="3828953" cy="405684"/>
          </a:xfrm>
          <a:prstGeom prst="roundRect">
            <a:avLst>
              <a:gd name="adj" fmla="val 2758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66239" y="6158401"/>
            <a:ext cx="298898" cy="25406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195188" y="6098134"/>
            <a:ext cx="2874441" cy="34163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سپردن وزارت کشاورزی به یک تیمسار ارتش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052692" y="123157"/>
            <a:ext cx="4086310" cy="6109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 rtl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انقلاب سفید و مشروعیت‌سازی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38719" y="1143000"/>
            <a:ext cx="5381490" cy="5380630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10905852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39199" y="1619250"/>
            <a:ext cx="219069" cy="9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2331" y="1416374"/>
            <a:ext cx="2130648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معرفی به عنوان ابتکار شاه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6838" y="2162174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0624" y="2305049"/>
            <a:ext cx="228594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3428" y="2264284"/>
            <a:ext cx="1744324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تعدیل جنبه‌های تندروانه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7800" y="2598032"/>
            <a:ext cx="2399952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اصلاحات ارضی با حفظ منافع زمین‌داران بزرگ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6838" y="3133724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7773" y="3276599"/>
            <a:ext cx="171445" cy="228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79111" y="3235834"/>
            <a:ext cx="1245790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طرح شش‌ماده‌ای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88080" y="3569582"/>
            <a:ext cx="2436821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تبدیل اصلاحات اجباری به برنامه اختیاری شاه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76838" y="4114800"/>
            <a:ext cx="4905252" cy="828675"/>
          </a:xfrm>
          <a:prstGeom prst="roundRect">
            <a:avLst>
              <a:gd name="adj" fmla="val 22988"/>
            </a:avLst>
          </a:prstGeom>
          <a:solidFill>
            <a:srgbClr val="0E0091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3476" y="4257675"/>
            <a:ext cx="285742" cy="228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47658" y="4216910"/>
            <a:ext cx="1862946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0E0091"/>
                </a:solidFill>
              </a:rPr>
              <a:t>تلاش برای کسب مشروعیت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64165" y="4550657"/>
            <a:ext cx="2446439" cy="290336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تغییر چهره اصلاحات برای جلب حمایت عمومی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1485" y="1143000"/>
            <a:ext cx="5381490" cy="5380630"/>
          </a:xfrm>
          <a:prstGeom prst="roundRect">
            <a:avLst>
              <a:gd name="adj" fmla="val 4247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5238619" y="13811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1490" y="1619250"/>
            <a:ext cx="190495" cy="95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64724" y="1416374"/>
            <a:ext cx="2331023" cy="405752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0E0091"/>
                </a:solidFill>
              </a:rPr>
              <a:t>موارد شش‌گانه انقلاب سفید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33666" y="2257425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5190995" y="24003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5292" y="2514600"/>
            <a:ext cx="152396" cy="152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44481" y="2432807"/>
            <a:ext cx="83221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تقسیم اراضی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09604" y="2257425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2666933" y="2400300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90755" y="2514600"/>
            <a:ext cx="133346" cy="15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00809" y="2432807"/>
            <a:ext cx="1051826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ملی کردن جنگل‌ها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33666" y="3067050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5190995" y="3209925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5767" y="3324225"/>
            <a:ext cx="171445" cy="1524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67400" y="3242433"/>
            <a:ext cx="1409297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فروش کارخانه‌های دولتی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09604" y="3067050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38" name="Rounded Rectangle 37"/>
          <p:cNvSpPr/>
          <p:nvPr/>
        </p:nvSpPr>
        <p:spPr>
          <a:xfrm>
            <a:off x="2666933" y="3209925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62180" y="3324225"/>
            <a:ext cx="190495" cy="1524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36313" y="3242433"/>
            <a:ext cx="1316322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فروش سهام به کارگران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333666" y="3876674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2" name="Rounded Rectangle 41"/>
          <p:cNvSpPr/>
          <p:nvPr/>
        </p:nvSpPr>
        <p:spPr>
          <a:xfrm>
            <a:off x="5190995" y="40195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191582" y="4052057"/>
            <a:ext cx="885115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حق رأی به زنان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09604" y="3876674"/>
            <a:ext cx="2381190" cy="666750"/>
          </a:xfrm>
          <a:prstGeom prst="roundRect">
            <a:avLst>
              <a:gd name="adj" fmla="val 28571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46" name="Rounded Rectangle 45"/>
          <p:cNvSpPr/>
          <p:nvPr/>
        </p:nvSpPr>
        <p:spPr>
          <a:xfrm>
            <a:off x="2666933" y="4019549"/>
            <a:ext cx="380990" cy="380999"/>
          </a:xfrm>
          <a:prstGeom prst="roundRect">
            <a:avLst>
              <a:gd name="adj" fmla="val 50000"/>
            </a:avLst>
          </a:prstGeom>
          <a:solidFill>
            <a:srgbClr val="0E009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62180" y="4133849"/>
            <a:ext cx="190495" cy="152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50501" y="4052057"/>
            <a:ext cx="1002134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ایجاد سپاه دانش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09604" y="4733925"/>
            <a:ext cx="4905252" cy="1352549"/>
          </a:xfrm>
          <a:prstGeom prst="roundRect">
            <a:avLst>
              <a:gd name="adj" fmla="val 16901"/>
            </a:avLst>
          </a:prstGeom>
          <a:solidFill>
            <a:srgbClr val="0E0091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3877820" y="4950335"/>
            <a:ext cx="1646541" cy="36728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950"/>
              </a:lnSpc>
              <a:spcBef>
                <a:spcPts val="0"/>
              </a:spcBef>
              <a:spcAft>
                <a:spcPts val="650"/>
              </a:spcAft>
            </a:pPr>
            <a:r>
              <a:rPr sz="1196" b="1">
                <a:solidFill>
                  <a:srgbClr val="0E0091"/>
                </a:solidFill>
              </a:rPr>
              <a:t>همه‌پرسی انقلاب سفید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0715" y="5340116"/>
            <a:ext cx="3133646" cy="521168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برگزاری همه‌پرسی در بهمن ۱۳۴۱ برای کسب مشروعیت عمومی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00099" y="4924424"/>
            <a:ext cx="1200119" cy="971550"/>
          </a:xfrm>
          <a:prstGeom prst="roundRect">
            <a:avLst>
              <a:gd name="adj" fmla="val 23529"/>
            </a:avLst>
          </a:prstGeom>
          <a:solidFill>
            <a:srgbClr val="0E00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1097824" y="5041727"/>
            <a:ext cx="864276" cy="50834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1913" b="1">
                <a:solidFill>
                  <a:srgbClr val="FFFFFF"/>
                </a:solidFill>
              </a:rPr>
              <a:t>۹۹.۹٪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97211" y="5480807"/>
            <a:ext cx="764889" cy="31598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r" rtl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تأیید ادعایی</a:t>
            </a:r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29094" y="4096990"/>
            <a:ext cx="266693" cy="226115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86298" y="1488407"/>
            <a:ext cx="266693" cy="24930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24341" y="1517396"/>
            <a:ext cx="266693" cy="1913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Pinar-DS1-FD Black"/>
        <a:ea typeface=""/>
        <a:cs typeface="Pinar-DS1-FD Black"/>
      </a:majorFont>
      <a:minorFont>
        <a:latin typeface="Pinar-DS1-FD Black"/>
        <a:ea typeface=""/>
        <a:cs typeface="Pinar-DS1-FD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2323</Words>
  <Application>Microsoft Office PowerPoint</Application>
  <PresentationFormat>Widescreen</PresentationFormat>
  <Paragraphs>418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Pinar-DS1-FD Black</vt:lpstr>
      <vt:lpstr>Arial</vt:lpstr>
      <vt:lpstr>B 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Khosravi</dc:creator>
  <cp:keywords/>
  <dc:description>generated using python-pptx</dc:description>
  <cp:lastModifiedBy>Khosravi</cp:lastModifiedBy>
  <cp:revision>21</cp:revision>
  <dcterms:created xsi:type="dcterms:W3CDTF">2013-01-27T09:14:16Z</dcterms:created>
  <dcterms:modified xsi:type="dcterms:W3CDTF">2025-11-08T18:48:39Z</dcterms:modified>
  <cp:category/>
</cp:coreProperties>
</file>